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1" r:id="rId7"/>
    <p:sldId id="262" r:id="rId8"/>
    <p:sldId id="266" r:id="rId9"/>
    <p:sldId id="275" r:id="rId10"/>
    <p:sldId id="280" r:id="rId11"/>
    <p:sldId id="281" r:id="rId12"/>
    <p:sldId id="283" r:id="rId13"/>
    <p:sldId id="282" r:id="rId14"/>
    <p:sldId id="284" r:id="rId15"/>
    <p:sldId id="285" r:id="rId16"/>
    <p:sldId id="286" r:id="rId17"/>
    <p:sldId id="287" r:id="rId18"/>
    <p:sldId id="263"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FD7"/>
    <a:srgbClr val="206A98"/>
    <a:srgbClr val="C79801"/>
    <a:srgbClr val="E5AF01"/>
    <a:srgbClr val="FFDB63"/>
    <a:srgbClr val="19769F"/>
    <a:srgbClr val="1A78A2"/>
    <a:srgbClr val="1D86B5"/>
    <a:srgbClr val="1F90C3"/>
    <a:srgbClr val="2CC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92" d="100"/>
          <a:sy n="92" d="100"/>
        </p:scale>
        <p:origin x="90" y="96"/>
      </p:cViewPr>
      <p:guideLst>
        <p:guide orient="horz" pos="2129"/>
        <p:guide pos="3840"/>
        <p:guide pos="1118"/>
        <p:guide pos="619"/>
        <p:guide pos="70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FBF1B24-2048-46AA-8362-8014A24CF4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BE22AE-B2AF-492D-9F2B-33003B0F21F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F1B24-2048-46AA-8362-8014A24CF40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E22AE-B2AF-492D-9F2B-33003B0F21F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5" Type="http://schemas.openxmlformats.org/officeDocument/2006/relationships/slideLayout" Target="../slideLayouts/slideLayout7.xml"/><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81B9"/>
        </a:solidFill>
        <a:effectLst/>
      </p:bgPr>
    </p:bg>
    <p:spTree>
      <p:nvGrpSpPr>
        <p:cNvPr id="1" name=""/>
        <p:cNvGrpSpPr/>
        <p:nvPr/>
      </p:nvGrpSpPr>
      <p:grpSpPr>
        <a:xfrm>
          <a:off x="0" y="0"/>
          <a:ext cx="0" cy="0"/>
          <a:chOff x="0" y="0"/>
          <a:chExt cx="0" cy="0"/>
        </a:xfrm>
      </p:grpSpPr>
      <p:sp>
        <p:nvSpPr>
          <p:cNvPr id="4" name="文本框 3"/>
          <p:cNvSpPr txBox="1"/>
          <p:nvPr/>
        </p:nvSpPr>
        <p:spPr>
          <a:xfrm>
            <a:off x="6346799" y="2644170"/>
            <a:ext cx="2649284" cy="1568450"/>
          </a:xfrm>
          <a:prstGeom prst="rect">
            <a:avLst/>
          </a:prstGeom>
          <a:noFill/>
        </p:spPr>
        <p:txBody>
          <a:bodyPr wrap="square" rtlCol="0">
            <a:spAutoFit/>
          </a:bodyPr>
          <a:lstStyle/>
          <a:p>
            <a:r>
              <a:rPr lang="zh-CN" altLang="en-US" sz="4800" b="1" dirty="0" smtClean="0">
                <a:solidFill>
                  <a:schemeClr val="bg1"/>
                </a:solidFill>
                <a:latin typeface="微软雅黑" panose="020B0503020204020204" pitchFamily="34" charset="-122"/>
                <a:ea typeface="微软雅黑" panose="020B0503020204020204" pitchFamily="34" charset="-122"/>
              </a:rPr>
              <a:t>黄沛林的</a:t>
            </a:r>
            <a:endParaRPr lang="en-US" altLang="zh-CN" sz="4800" b="1" dirty="0" smtClean="0">
              <a:solidFill>
                <a:schemeClr val="bg1"/>
              </a:solidFill>
              <a:latin typeface="微软雅黑" panose="020B0503020204020204" pitchFamily="34" charset="-122"/>
              <a:ea typeface="微软雅黑" panose="020B0503020204020204" pitchFamily="34" charset="-122"/>
            </a:endParaRPr>
          </a:p>
          <a:p>
            <a:r>
              <a:rPr lang="zh-CN" altLang="en-US" sz="4800" b="1" dirty="0" smtClean="0">
                <a:solidFill>
                  <a:schemeClr val="bg1"/>
                </a:solidFill>
                <a:latin typeface="微软雅黑" panose="020B0503020204020204" pitchFamily="34" charset="-122"/>
                <a:ea typeface="微软雅黑" panose="020B0503020204020204" pitchFamily="34" charset="-122"/>
              </a:rPr>
              <a:t>个人介绍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6059488" y="2649071"/>
            <a:ext cx="0" cy="158675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054981" y="2440193"/>
            <a:ext cx="2004507" cy="200450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5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793750" y="3145790"/>
            <a:ext cx="1373505" cy="368300"/>
          </a:xfrm>
          <a:prstGeom prst="rect">
            <a:avLst/>
          </a:prstGeom>
          <a:noFill/>
        </p:spPr>
        <p:txBody>
          <a:bodyPr wrap="square" rtlCol="0">
            <a:spAutoFit/>
          </a:bodyPr>
          <a:p>
            <a:r>
              <a:rPr lang="zh-CN" altLang="en-US"/>
              <a:t>开发环境：</a:t>
            </a:r>
            <a:endParaRPr lang="zh-CN" altLang="en-US"/>
          </a:p>
        </p:txBody>
      </p:sp>
      <p:sp>
        <p:nvSpPr>
          <p:cNvPr id="6" name="文本框 5"/>
          <p:cNvSpPr txBox="1"/>
          <p:nvPr/>
        </p:nvSpPr>
        <p:spPr>
          <a:xfrm>
            <a:off x="811530" y="3717925"/>
            <a:ext cx="1373505" cy="368300"/>
          </a:xfrm>
          <a:prstGeom prst="rect">
            <a:avLst/>
          </a:prstGeom>
          <a:noFill/>
        </p:spPr>
        <p:txBody>
          <a:bodyPr wrap="square" rtlCol="0">
            <a:spAutoFit/>
          </a:bodyPr>
          <a:p>
            <a:r>
              <a:rPr lang="zh-CN" altLang="en-US"/>
              <a:t>担任职责：</a:t>
            </a:r>
            <a:endParaRPr lang="zh-CN" altLang="en-US"/>
          </a:p>
        </p:txBody>
      </p:sp>
      <p:sp>
        <p:nvSpPr>
          <p:cNvPr id="7" name="文本框 6"/>
          <p:cNvSpPr txBox="1"/>
          <p:nvPr/>
        </p:nvSpPr>
        <p:spPr>
          <a:xfrm>
            <a:off x="793750" y="4476750"/>
            <a:ext cx="1373505" cy="368300"/>
          </a:xfrm>
          <a:prstGeom prst="rect">
            <a:avLst/>
          </a:prstGeom>
          <a:noFill/>
        </p:spPr>
        <p:txBody>
          <a:bodyPr wrap="square" rtlCol="0">
            <a:spAutoFit/>
          </a:bodyPr>
          <a:p>
            <a:r>
              <a:rPr lang="zh-CN" altLang="en-US"/>
              <a:t>感想体会：</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zh-CN" altLang="en-US" sz="4000"/>
              <a:t>朋友圈数据采集系统</a:t>
            </a:r>
            <a:endParaRPr lang="zh-CN" altLang="en-US" sz="4000"/>
          </a:p>
        </p:txBody>
      </p:sp>
      <p:sp>
        <p:nvSpPr>
          <p:cNvPr id="9" name="文本框 8"/>
          <p:cNvSpPr txBox="1"/>
          <p:nvPr/>
        </p:nvSpPr>
        <p:spPr>
          <a:xfrm>
            <a:off x="2167255" y="3145790"/>
            <a:ext cx="7787640" cy="368300"/>
          </a:xfrm>
          <a:prstGeom prst="rect">
            <a:avLst/>
          </a:prstGeom>
          <a:noFill/>
        </p:spPr>
        <p:txBody>
          <a:bodyPr wrap="square" rtlCol="0">
            <a:spAutoFit/>
          </a:bodyPr>
          <a:p>
            <a:r>
              <a:rPr lang="zh-CN" altLang="en-US"/>
              <a:t>前端</a:t>
            </a:r>
            <a:r>
              <a:rPr lang="en-US" altLang="zh-CN"/>
              <a:t>Android </a:t>
            </a:r>
            <a:r>
              <a:rPr lang="zh-CN" altLang="en-US"/>
              <a:t>后端</a:t>
            </a:r>
            <a:r>
              <a:rPr lang="en-US" altLang="zh-CN"/>
              <a:t>golang</a:t>
            </a:r>
            <a:endParaRPr lang="en-US" altLang="zh-CN"/>
          </a:p>
        </p:txBody>
      </p:sp>
      <p:sp>
        <p:nvSpPr>
          <p:cNvPr id="10" name="文本框 9"/>
          <p:cNvSpPr txBox="1"/>
          <p:nvPr/>
        </p:nvSpPr>
        <p:spPr>
          <a:xfrm>
            <a:off x="2185035" y="3717925"/>
            <a:ext cx="7788275" cy="645160"/>
          </a:xfrm>
          <a:prstGeom prst="rect">
            <a:avLst/>
          </a:prstGeom>
          <a:noFill/>
        </p:spPr>
        <p:txBody>
          <a:bodyPr wrap="square" rtlCol="0">
            <a:spAutoFit/>
          </a:bodyPr>
          <a:p>
            <a:r>
              <a:rPr lang="zh-CN" altLang="en-US"/>
              <a:t>自动浏览朋友圈软件的设计</a:t>
            </a:r>
            <a:r>
              <a:rPr lang="zh-CN" altLang="en-US">
                <a:sym typeface="+mn-ea"/>
              </a:rPr>
              <a:t>和开发</a:t>
            </a:r>
            <a:r>
              <a:rPr lang="zh-CN" altLang="en-US"/>
              <a:t>，破解数据库采集数据软件的设计和开发，解析朋友圈数据软件的设计和开发，微信低版本登录软件的设计和开发</a:t>
            </a:r>
            <a:endParaRPr lang="zh-CN" altLang="en-US"/>
          </a:p>
        </p:txBody>
      </p:sp>
      <p:sp>
        <p:nvSpPr>
          <p:cNvPr id="11" name="文本框 10"/>
          <p:cNvSpPr txBox="1"/>
          <p:nvPr/>
        </p:nvSpPr>
        <p:spPr>
          <a:xfrm>
            <a:off x="2184400" y="4476750"/>
            <a:ext cx="7788275" cy="2306955"/>
          </a:xfrm>
          <a:prstGeom prst="rect">
            <a:avLst/>
          </a:prstGeom>
          <a:noFill/>
        </p:spPr>
        <p:txBody>
          <a:bodyPr wrap="square" rtlCol="0">
            <a:spAutoFit/>
          </a:bodyPr>
          <a:p>
            <a:r>
              <a:rPr lang="zh-CN" altLang="en-US"/>
              <a:t>我学会了安卓原生辅助程序的开发，以及反编译</a:t>
            </a:r>
            <a:r>
              <a:rPr lang="en-US" altLang="zh-CN"/>
              <a:t>apk</a:t>
            </a:r>
            <a:r>
              <a:rPr lang="zh-CN" altLang="en-US"/>
              <a:t>，查看源码，再通过</a:t>
            </a:r>
            <a:r>
              <a:rPr lang="en-US" altLang="zh-CN"/>
              <a:t>xposed</a:t>
            </a:r>
            <a:r>
              <a:rPr lang="zh-CN" altLang="en-US"/>
              <a:t>来</a:t>
            </a:r>
            <a:r>
              <a:rPr lang="en-US" altLang="zh-CN"/>
              <a:t>hook</a:t>
            </a:r>
            <a:r>
              <a:rPr lang="zh-CN" altLang="en-US"/>
              <a:t>相应的函数，拦截数据，或者是修改微信版本号以达到低版本登录的目的，另外并学习到反射的机制，通过类加载的方式，我学会了非</a:t>
            </a:r>
            <a:r>
              <a:rPr lang="en-US" altLang="zh-CN"/>
              <a:t>HOOK</a:t>
            </a:r>
            <a:r>
              <a:rPr lang="zh-CN" altLang="en-US"/>
              <a:t>方式调用相应的函数解析加密数据。采集数据的数据量过大时会出现内存溢出的情况，深入了解</a:t>
            </a:r>
            <a:r>
              <a:rPr lang="en-US" altLang="zh-CN"/>
              <a:t>JVM</a:t>
            </a:r>
            <a:r>
              <a:rPr lang="zh-CN" altLang="en-US"/>
              <a:t>机制后，发现有些内存泄漏，修改后还是会出现闪退的情况，通过调试发现还是会内存溢出，我看了一下堆栈，数据量还是太大，所以我采取了分文件存储的方式解决内存溢出的问题。</a:t>
            </a:r>
            <a:endParaRPr lang="zh-CN" altLang="en-US"/>
          </a:p>
          <a:p>
            <a:r>
              <a:rPr lang="zh-CN" altLang="en-US"/>
              <a:t>微信低版本登录我花了两天时间找到微信控制低版本限制的常量。</a:t>
            </a:r>
            <a:endParaRPr lang="zh-CN" altLang="en-US"/>
          </a:p>
        </p:txBody>
      </p:sp>
      <p:sp>
        <p:nvSpPr>
          <p:cNvPr id="14" name="文本框 13"/>
          <p:cNvSpPr txBox="1"/>
          <p:nvPr/>
        </p:nvSpPr>
        <p:spPr>
          <a:xfrm>
            <a:off x="775970" y="1916430"/>
            <a:ext cx="1373505" cy="368300"/>
          </a:xfrm>
          <a:prstGeom prst="rect">
            <a:avLst/>
          </a:prstGeom>
          <a:noFill/>
        </p:spPr>
        <p:txBody>
          <a:bodyPr wrap="square" rtlCol="0">
            <a:spAutoFit/>
          </a:bodyPr>
          <a:p>
            <a:r>
              <a:rPr lang="zh-CN" altLang="en-US"/>
              <a:t>项目介绍：</a:t>
            </a:r>
            <a:endParaRPr lang="zh-CN" altLang="en-US"/>
          </a:p>
        </p:txBody>
      </p:sp>
      <p:sp>
        <p:nvSpPr>
          <p:cNvPr id="15" name="文本框 14"/>
          <p:cNvSpPr txBox="1"/>
          <p:nvPr/>
        </p:nvSpPr>
        <p:spPr>
          <a:xfrm>
            <a:off x="2167255" y="1916430"/>
            <a:ext cx="7787640" cy="922020"/>
          </a:xfrm>
          <a:prstGeom prst="rect">
            <a:avLst/>
          </a:prstGeom>
          <a:noFill/>
        </p:spPr>
        <p:txBody>
          <a:bodyPr wrap="square" rtlCol="0">
            <a:spAutoFit/>
          </a:bodyPr>
          <a:p>
            <a:r>
              <a:rPr lang="zh-CN"/>
              <a:t>本系统是一个朋友圈数据采集系统，包含浏览，采集，解析，以及后来加的微信低版本登录四个软件。</a:t>
            </a:r>
            <a:endParaRPr lang="zh-CN"/>
          </a:p>
          <a:p>
            <a:r>
              <a:rPr lang="zh-CN"/>
              <a:t>注：该软件为商业项目，有一个个人用户，有一个为企业用户。</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00200" y="805815"/>
            <a:ext cx="2971800" cy="5128895"/>
          </a:xfrm>
          <a:prstGeom prst="rect">
            <a:avLst/>
          </a:prstGeom>
        </p:spPr>
      </p:pic>
      <p:pic>
        <p:nvPicPr>
          <p:cNvPr id="3" name="图片 2"/>
          <p:cNvPicPr>
            <a:picLocks noChangeAspect="1"/>
          </p:cNvPicPr>
          <p:nvPr/>
        </p:nvPicPr>
        <p:blipFill>
          <a:blip r:embed="rId2"/>
          <a:stretch>
            <a:fillRect/>
          </a:stretch>
        </p:blipFill>
        <p:spPr>
          <a:xfrm>
            <a:off x="4625340" y="790575"/>
            <a:ext cx="2941320" cy="5144135"/>
          </a:xfrm>
          <a:prstGeom prst="rect">
            <a:avLst/>
          </a:prstGeom>
        </p:spPr>
      </p:pic>
      <p:pic>
        <p:nvPicPr>
          <p:cNvPr id="6" name="图片 5" descr="O@8P$FXH2[_XPOQK]0JR@V4"/>
          <p:cNvPicPr>
            <a:picLocks noChangeAspect="1"/>
          </p:cNvPicPr>
          <p:nvPr/>
        </p:nvPicPr>
        <p:blipFill>
          <a:blip r:embed="rId3"/>
          <a:stretch>
            <a:fillRect/>
          </a:stretch>
        </p:blipFill>
        <p:spPr>
          <a:xfrm>
            <a:off x="2887345" y="1377315"/>
            <a:ext cx="5875655" cy="4557395"/>
          </a:xfrm>
          <a:prstGeom prst="rect">
            <a:avLst/>
          </a:prstGeom>
        </p:spPr>
      </p:pic>
      <p:pic>
        <p:nvPicPr>
          <p:cNvPr id="7" name="图片 6" descr="A(@B_)L5_IC$@`P(SE~P1BW"/>
          <p:cNvPicPr>
            <a:picLocks noChangeAspect="1"/>
          </p:cNvPicPr>
          <p:nvPr/>
        </p:nvPicPr>
        <p:blipFill>
          <a:blip r:embed="rId4"/>
          <a:stretch>
            <a:fillRect/>
          </a:stretch>
        </p:blipFill>
        <p:spPr>
          <a:xfrm>
            <a:off x="2481580" y="1377315"/>
            <a:ext cx="8261985" cy="4022090"/>
          </a:xfrm>
          <a:prstGeom prst="rect">
            <a:avLst/>
          </a:prstGeom>
        </p:spPr>
      </p:pic>
      <p:pic>
        <p:nvPicPr>
          <p:cNvPr id="8" name="图片 7" descr="R6~M%9YZJK%PVGPQE8L%N`C"/>
          <p:cNvPicPr>
            <a:picLocks noChangeAspect="1"/>
          </p:cNvPicPr>
          <p:nvPr/>
        </p:nvPicPr>
        <p:blipFill>
          <a:blip r:embed="rId5"/>
          <a:stretch>
            <a:fillRect/>
          </a:stretch>
        </p:blipFill>
        <p:spPr>
          <a:xfrm>
            <a:off x="2380615" y="966470"/>
            <a:ext cx="7430770" cy="4925060"/>
          </a:xfrm>
          <a:prstGeom prst="rect">
            <a:avLst/>
          </a:prstGeom>
        </p:spPr>
      </p:pic>
      <p:pic>
        <p:nvPicPr>
          <p:cNvPr id="9" name="图片 8" descr="I%Z8%LRMZW~XOVD$D~{``QR"/>
          <p:cNvPicPr>
            <a:picLocks noChangeAspect="1"/>
          </p:cNvPicPr>
          <p:nvPr/>
        </p:nvPicPr>
        <p:blipFill>
          <a:blip r:embed="rId6"/>
          <a:stretch>
            <a:fillRect/>
          </a:stretch>
        </p:blipFill>
        <p:spPr>
          <a:xfrm>
            <a:off x="1066800" y="866775"/>
            <a:ext cx="10058400" cy="512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amond(in)">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776605" y="2778125"/>
            <a:ext cx="1373505" cy="368300"/>
          </a:xfrm>
          <a:prstGeom prst="rect">
            <a:avLst/>
          </a:prstGeom>
          <a:noFill/>
        </p:spPr>
        <p:txBody>
          <a:bodyPr wrap="square" rtlCol="0">
            <a:spAutoFit/>
          </a:bodyPr>
          <a:p>
            <a:r>
              <a:rPr lang="zh-CN" altLang="en-US"/>
              <a:t>开发环境：</a:t>
            </a:r>
            <a:endParaRPr lang="zh-CN" altLang="en-US"/>
          </a:p>
        </p:txBody>
      </p:sp>
      <p:sp>
        <p:nvSpPr>
          <p:cNvPr id="6" name="文本框 5"/>
          <p:cNvSpPr txBox="1"/>
          <p:nvPr/>
        </p:nvSpPr>
        <p:spPr>
          <a:xfrm>
            <a:off x="811530" y="3717925"/>
            <a:ext cx="1373505" cy="368300"/>
          </a:xfrm>
          <a:prstGeom prst="rect">
            <a:avLst/>
          </a:prstGeom>
          <a:noFill/>
        </p:spPr>
        <p:txBody>
          <a:bodyPr wrap="square" rtlCol="0">
            <a:spAutoFit/>
          </a:bodyPr>
          <a:p>
            <a:r>
              <a:rPr lang="zh-CN" altLang="en-US"/>
              <a:t>担任职责：</a:t>
            </a:r>
            <a:endParaRPr lang="zh-CN" altLang="en-US"/>
          </a:p>
        </p:txBody>
      </p:sp>
      <p:sp>
        <p:nvSpPr>
          <p:cNvPr id="7" name="文本框 6"/>
          <p:cNvSpPr txBox="1"/>
          <p:nvPr/>
        </p:nvSpPr>
        <p:spPr>
          <a:xfrm>
            <a:off x="794385" y="4505325"/>
            <a:ext cx="1373505" cy="368300"/>
          </a:xfrm>
          <a:prstGeom prst="rect">
            <a:avLst/>
          </a:prstGeom>
          <a:noFill/>
        </p:spPr>
        <p:txBody>
          <a:bodyPr wrap="square" rtlCol="0">
            <a:spAutoFit/>
          </a:bodyPr>
          <a:p>
            <a:r>
              <a:rPr lang="zh-CN" altLang="en-US"/>
              <a:t>感想体会：</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zh-CN" altLang="en-US" sz="4000"/>
              <a:t>广州大学人才招聘系统</a:t>
            </a:r>
            <a:endParaRPr lang="zh-CN" altLang="en-US" sz="4000"/>
          </a:p>
        </p:txBody>
      </p:sp>
      <p:sp>
        <p:nvSpPr>
          <p:cNvPr id="9" name="文本框 8"/>
          <p:cNvSpPr txBox="1"/>
          <p:nvPr/>
        </p:nvSpPr>
        <p:spPr>
          <a:xfrm>
            <a:off x="2167890" y="2778125"/>
            <a:ext cx="7787640" cy="645160"/>
          </a:xfrm>
          <a:prstGeom prst="rect">
            <a:avLst/>
          </a:prstGeom>
          <a:noFill/>
        </p:spPr>
        <p:txBody>
          <a:bodyPr wrap="square" rtlCol="0">
            <a:spAutoFit/>
          </a:bodyPr>
          <a:p>
            <a:r>
              <a:rPr lang="zh-CN" altLang="en-US"/>
              <a:t>前端采用angular2框架，后端采用GO语言和MVC架构，数据库用postgresql,并运用jenkins+svn做集成开发。</a:t>
            </a:r>
            <a:endParaRPr lang="zh-CN" altLang="en-US"/>
          </a:p>
        </p:txBody>
      </p:sp>
      <p:sp>
        <p:nvSpPr>
          <p:cNvPr id="10" name="文本框 9"/>
          <p:cNvSpPr txBox="1"/>
          <p:nvPr/>
        </p:nvSpPr>
        <p:spPr>
          <a:xfrm>
            <a:off x="2167890" y="3579495"/>
            <a:ext cx="7788275" cy="645160"/>
          </a:xfrm>
          <a:prstGeom prst="rect">
            <a:avLst/>
          </a:prstGeom>
          <a:noFill/>
        </p:spPr>
        <p:txBody>
          <a:bodyPr wrap="square" rtlCol="0">
            <a:spAutoFit/>
          </a:bodyPr>
          <a:p>
            <a:r>
              <a:rPr lang="zh-CN" altLang="en-US"/>
              <a:t>开发并实现管理员自查表和汇总表审核界面、以及手机端简历表单的设计与实现。</a:t>
            </a:r>
            <a:endParaRPr lang="zh-CN" altLang="en-US"/>
          </a:p>
        </p:txBody>
      </p:sp>
      <p:sp>
        <p:nvSpPr>
          <p:cNvPr id="11" name="文本框 10"/>
          <p:cNvSpPr txBox="1"/>
          <p:nvPr/>
        </p:nvSpPr>
        <p:spPr>
          <a:xfrm>
            <a:off x="2185035" y="4505325"/>
            <a:ext cx="7788275" cy="2030095"/>
          </a:xfrm>
          <a:prstGeom prst="rect">
            <a:avLst/>
          </a:prstGeom>
          <a:noFill/>
        </p:spPr>
        <p:txBody>
          <a:bodyPr wrap="square" rtlCol="0">
            <a:spAutoFit/>
          </a:bodyPr>
          <a:p>
            <a:r>
              <a:rPr lang="zh-CN" altLang="en-US"/>
              <a:t>学会了禁止viewport缩放解决了</a:t>
            </a:r>
            <a:r>
              <a:rPr lang="en-US" altLang="zh-CN"/>
              <a:t>ios</a:t>
            </a:r>
            <a:r>
              <a:rPr lang="zh-CN" altLang="en-US"/>
              <a:t>页面自动缩放的问题；</a:t>
            </a:r>
            <a:endParaRPr lang="zh-CN" altLang="en-US"/>
          </a:p>
          <a:p>
            <a:r>
              <a:rPr lang="zh-CN" altLang="en-US"/>
              <a:t>学会了导入</a:t>
            </a:r>
            <a:r>
              <a:rPr lang="en-US" altLang="zh-CN"/>
              <a:t>es6</a:t>
            </a:r>
            <a:r>
              <a:rPr lang="zh-CN" altLang="en-US"/>
              <a:t>的包解决微信浏览器不兼容es6新特新的问题；</a:t>
            </a:r>
            <a:endParaRPr lang="zh-CN" altLang="en-US"/>
          </a:p>
          <a:p>
            <a:r>
              <a:rPr lang="zh-CN" altLang="en-US"/>
              <a:t>学会了后端添加请求头的方式解决跨域问题；；</a:t>
            </a:r>
            <a:endParaRPr lang="zh-CN" altLang="en-US"/>
          </a:p>
          <a:p>
            <a:r>
              <a:rPr lang="zh-CN" altLang="en-US"/>
              <a:t>学会了在destroy设置一个值，在</a:t>
            </a:r>
            <a:r>
              <a:rPr lang="en-US" altLang="zh-CN"/>
              <a:t>pageshow</a:t>
            </a:r>
            <a:r>
              <a:rPr lang="zh-CN" altLang="en-US"/>
              <a:t>调用时检查是否存在解决了微信加载旧页面的问题；</a:t>
            </a:r>
            <a:endParaRPr lang="zh-CN" altLang="en-US"/>
          </a:p>
          <a:p>
            <a:r>
              <a:rPr lang="zh-CN" altLang="en-US"/>
              <a:t>这是我们团队的第一次团队合作，提高了我的沟通能力，增强了自我学习能力。</a:t>
            </a:r>
            <a:endParaRPr lang="zh-CN" altLang="en-US"/>
          </a:p>
        </p:txBody>
      </p:sp>
      <p:sp>
        <p:nvSpPr>
          <p:cNvPr id="12" name="文本框 11"/>
          <p:cNvSpPr txBox="1"/>
          <p:nvPr/>
        </p:nvSpPr>
        <p:spPr>
          <a:xfrm>
            <a:off x="794385" y="1984375"/>
            <a:ext cx="1373505" cy="368300"/>
          </a:xfrm>
          <a:prstGeom prst="rect">
            <a:avLst/>
          </a:prstGeom>
          <a:noFill/>
        </p:spPr>
        <p:txBody>
          <a:bodyPr wrap="square" rtlCol="0">
            <a:spAutoFit/>
          </a:bodyPr>
          <a:p>
            <a:r>
              <a:rPr lang="zh-CN" altLang="en-US"/>
              <a:t>项目介绍：</a:t>
            </a:r>
            <a:endParaRPr lang="zh-CN" altLang="en-US"/>
          </a:p>
        </p:txBody>
      </p:sp>
      <p:sp>
        <p:nvSpPr>
          <p:cNvPr id="13" name="文本框 12"/>
          <p:cNvSpPr txBox="1"/>
          <p:nvPr/>
        </p:nvSpPr>
        <p:spPr>
          <a:xfrm>
            <a:off x="2168525" y="1984375"/>
            <a:ext cx="7787640" cy="922020"/>
          </a:xfrm>
          <a:prstGeom prst="rect">
            <a:avLst/>
          </a:prstGeom>
          <a:noFill/>
        </p:spPr>
        <p:txBody>
          <a:bodyPr wrap="square" rtlCol="0">
            <a:spAutoFit/>
          </a:bodyPr>
          <a:p>
            <a:r>
              <a:rPr lang="zh-CN"/>
              <a:t>该项目是广大人才招聘的</a:t>
            </a:r>
            <a:r>
              <a:rPr lang="en-US" altLang="zh-CN"/>
              <a:t>OA</a:t>
            </a:r>
            <a:r>
              <a:rPr lang="zh-CN" altLang="en-US"/>
              <a:t>系统，实现在线办公。</a:t>
            </a:r>
            <a:endParaRPr lang="zh-CN" altLang="en-US"/>
          </a:p>
          <a:p>
            <a:r>
              <a:rPr lang="zh-CN"/>
              <a:t>注：目前部署在广州大学人才办公众号和广州大学企业号的人才引进应用上面</a:t>
            </a:r>
            <a:r>
              <a:rPr lang="zh-CN" altLang="en-US"/>
              <a: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0965" y="155575"/>
            <a:ext cx="9449435" cy="6546215"/>
          </a:xfrm>
          <a:prstGeom prst="rect">
            <a:avLst/>
          </a:prstGeom>
        </p:spPr>
      </p:pic>
      <p:pic>
        <p:nvPicPr>
          <p:cNvPr id="3" name="图片 2"/>
          <p:cNvPicPr>
            <a:picLocks noChangeAspect="1"/>
          </p:cNvPicPr>
          <p:nvPr/>
        </p:nvPicPr>
        <p:blipFill>
          <a:blip r:embed="rId2"/>
          <a:stretch>
            <a:fillRect/>
          </a:stretch>
        </p:blipFill>
        <p:spPr>
          <a:xfrm>
            <a:off x="1370965" y="1523365"/>
            <a:ext cx="9449435" cy="3810635"/>
          </a:xfrm>
          <a:prstGeom prst="rect">
            <a:avLst/>
          </a:prstGeom>
        </p:spPr>
      </p:pic>
      <p:pic>
        <p:nvPicPr>
          <p:cNvPr id="4" name="图片 3"/>
          <p:cNvPicPr>
            <a:picLocks noChangeAspect="1"/>
          </p:cNvPicPr>
          <p:nvPr/>
        </p:nvPicPr>
        <p:blipFill>
          <a:blip r:embed="rId3"/>
          <a:stretch>
            <a:fillRect/>
          </a:stretch>
        </p:blipFill>
        <p:spPr>
          <a:xfrm>
            <a:off x="1299210" y="1613535"/>
            <a:ext cx="9449435" cy="4039235"/>
          </a:xfrm>
          <a:prstGeom prst="rect">
            <a:avLst/>
          </a:prstGeom>
        </p:spPr>
      </p:pic>
      <p:pic>
        <p:nvPicPr>
          <p:cNvPr id="5" name="图片 4"/>
          <p:cNvPicPr>
            <a:picLocks noChangeAspect="1"/>
          </p:cNvPicPr>
          <p:nvPr/>
        </p:nvPicPr>
        <p:blipFill>
          <a:blip r:embed="rId4"/>
          <a:stretch>
            <a:fillRect/>
          </a:stretch>
        </p:blipFill>
        <p:spPr>
          <a:xfrm>
            <a:off x="1370965" y="1702435"/>
            <a:ext cx="9449435" cy="3147060"/>
          </a:xfrm>
          <a:prstGeom prst="rect">
            <a:avLst/>
          </a:prstGeom>
        </p:spPr>
      </p:pic>
      <p:pic>
        <p:nvPicPr>
          <p:cNvPr id="7" name="图片 6"/>
          <p:cNvPicPr>
            <a:picLocks noChangeAspect="1"/>
          </p:cNvPicPr>
          <p:nvPr/>
        </p:nvPicPr>
        <p:blipFill>
          <a:blip r:embed="rId5"/>
          <a:stretch>
            <a:fillRect/>
          </a:stretch>
        </p:blipFill>
        <p:spPr>
          <a:xfrm>
            <a:off x="4697730" y="898525"/>
            <a:ext cx="2796540" cy="5060315"/>
          </a:xfrm>
          <a:prstGeom prst="rect">
            <a:avLst/>
          </a:prstGeom>
        </p:spPr>
      </p:pic>
      <p:pic>
        <p:nvPicPr>
          <p:cNvPr id="8" name="图片 7"/>
          <p:cNvPicPr>
            <a:picLocks noChangeAspect="1"/>
          </p:cNvPicPr>
          <p:nvPr/>
        </p:nvPicPr>
        <p:blipFill>
          <a:blip r:embed="rId6"/>
          <a:stretch>
            <a:fillRect/>
          </a:stretch>
        </p:blipFill>
        <p:spPr>
          <a:xfrm>
            <a:off x="4697730" y="906145"/>
            <a:ext cx="2842260" cy="5052695"/>
          </a:xfrm>
          <a:prstGeom prst="rect">
            <a:avLst/>
          </a:prstGeom>
        </p:spPr>
      </p:pic>
      <p:pic>
        <p:nvPicPr>
          <p:cNvPr id="9" name="图片 8"/>
          <p:cNvPicPr>
            <a:picLocks noChangeAspect="1"/>
          </p:cNvPicPr>
          <p:nvPr/>
        </p:nvPicPr>
        <p:blipFill>
          <a:blip r:embed="rId7"/>
          <a:stretch>
            <a:fillRect/>
          </a:stretch>
        </p:blipFill>
        <p:spPr>
          <a:xfrm>
            <a:off x="4678680" y="883285"/>
            <a:ext cx="2834640" cy="5090795"/>
          </a:xfrm>
          <a:prstGeom prst="rect">
            <a:avLst/>
          </a:prstGeom>
        </p:spPr>
      </p:pic>
      <p:pic>
        <p:nvPicPr>
          <p:cNvPr id="11" name="图片 10"/>
          <p:cNvPicPr>
            <a:picLocks noChangeAspect="1"/>
          </p:cNvPicPr>
          <p:nvPr/>
        </p:nvPicPr>
        <p:blipFill>
          <a:blip r:embed="rId8"/>
          <a:stretch>
            <a:fillRect/>
          </a:stretch>
        </p:blipFill>
        <p:spPr>
          <a:xfrm>
            <a:off x="1299210" y="836295"/>
            <a:ext cx="9449435" cy="4816475"/>
          </a:xfrm>
          <a:prstGeom prst="rect">
            <a:avLst/>
          </a:prstGeom>
        </p:spPr>
      </p:pic>
      <p:pic>
        <p:nvPicPr>
          <p:cNvPr id="12" name="图片 11"/>
          <p:cNvPicPr>
            <a:picLocks noChangeAspect="1"/>
          </p:cNvPicPr>
          <p:nvPr/>
        </p:nvPicPr>
        <p:blipFill>
          <a:blip r:embed="rId9"/>
          <a:stretch>
            <a:fillRect/>
          </a:stretch>
        </p:blipFill>
        <p:spPr>
          <a:xfrm>
            <a:off x="1370965" y="997585"/>
            <a:ext cx="9449435" cy="4961255"/>
          </a:xfrm>
          <a:prstGeom prst="rect">
            <a:avLst/>
          </a:prstGeom>
        </p:spPr>
      </p:pic>
      <p:pic>
        <p:nvPicPr>
          <p:cNvPr id="13" name="图片 12"/>
          <p:cNvPicPr>
            <a:picLocks noChangeAspect="1"/>
          </p:cNvPicPr>
          <p:nvPr/>
        </p:nvPicPr>
        <p:blipFill>
          <a:blip r:embed="rId10"/>
          <a:stretch>
            <a:fillRect/>
          </a:stretch>
        </p:blipFill>
        <p:spPr>
          <a:xfrm>
            <a:off x="1370965" y="997585"/>
            <a:ext cx="9449435" cy="4862195"/>
          </a:xfrm>
          <a:prstGeom prst="rect">
            <a:avLst/>
          </a:prstGeom>
        </p:spPr>
      </p:pic>
      <p:pic>
        <p:nvPicPr>
          <p:cNvPr id="14" name="图片 13"/>
          <p:cNvPicPr>
            <a:picLocks noChangeAspect="1"/>
          </p:cNvPicPr>
          <p:nvPr/>
        </p:nvPicPr>
        <p:blipFill>
          <a:blip r:embed="rId11"/>
          <a:stretch>
            <a:fillRect/>
          </a:stretch>
        </p:blipFill>
        <p:spPr>
          <a:xfrm>
            <a:off x="1370965" y="1012825"/>
            <a:ext cx="9449435" cy="4831715"/>
          </a:xfrm>
          <a:prstGeom prst="rect">
            <a:avLst/>
          </a:prstGeom>
        </p:spPr>
      </p:pic>
      <p:pic>
        <p:nvPicPr>
          <p:cNvPr id="15" name="图片 14"/>
          <p:cNvPicPr>
            <a:picLocks noChangeAspect="1"/>
          </p:cNvPicPr>
          <p:nvPr/>
        </p:nvPicPr>
        <p:blipFill>
          <a:blip r:embed="rId12"/>
          <a:stretch>
            <a:fillRect/>
          </a:stretch>
        </p:blipFill>
        <p:spPr>
          <a:xfrm>
            <a:off x="1176655" y="1146175"/>
            <a:ext cx="9449435" cy="4260215"/>
          </a:xfrm>
          <a:prstGeom prst="rect">
            <a:avLst/>
          </a:prstGeom>
        </p:spPr>
      </p:pic>
      <p:pic>
        <p:nvPicPr>
          <p:cNvPr id="16" name="图片 15"/>
          <p:cNvPicPr>
            <a:picLocks noChangeAspect="1"/>
          </p:cNvPicPr>
          <p:nvPr/>
        </p:nvPicPr>
        <p:blipFill>
          <a:blip r:embed="rId13"/>
          <a:stretch>
            <a:fillRect/>
          </a:stretch>
        </p:blipFill>
        <p:spPr>
          <a:xfrm>
            <a:off x="1370965" y="997585"/>
            <a:ext cx="9449435" cy="4862195"/>
          </a:xfrm>
          <a:prstGeom prst="rect">
            <a:avLst/>
          </a:prstGeom>
        </p:spPr>
      </p:pic>
      <p:pic>
        <p:nvPicPr>
          <p:cNvPr id="17" name="图片 16"/>
          <p:cNvPicPr>
            <a:picLocks noChangeAspect="1"/>
          </p:cNvPicPr>
          <p:nvPr/>
        </p:nvPicPr>
        <p:blipFill>
          <a:blip r:embed="rId14"/>
          <a:stretch>
            <a:fillRect/>
          </a:stretch>
        </p:blipFill>
        <p:spPr>
          <a:xfrm>
            <a:off x="1370965" y="1180465"/>
            <a:ext cx="9449435" cy="4496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793750" y="2734945"/>
            <a:ext cx="1373505" cy="368300"/>
          </a:xfrm>
          <a:prstGeom prst="rect">
            <a:avLst/>
          </a:prstGeom>
          <a:noFill/>
        </p:spPr>
        <p:txBody>
          <a:bodyPr wrap="square" rtlCol="0">
            <a:spAutoFit/>
          </a:bodyPr>
          <a:p>
            <a:r>
              <a:rPr lang="zh-CN" altLang="en-US"/>
              <a:t>开发环境：</a:t>
            </a:r>
            <a:endParaRPr lang="zh-CN" altLang="en-US"/>
          </a:p>
        </p:txBody>
      </p:sp>
      <p:sp>
        <p:nvSpPr>
          <p:cNvPr id="6" name="文本框 5"/>
          <p:cNvSpPr txBox="1"/>
          <p:nvPr/>
        </p:nvSpPr>
        <p:spPr>
          <a:xfrm>
            <a:off x="811530" y="3717925"/>
            <a:ext cx="1373505" cy="368300"/>
          </a:xfrm>
          <a:prstGeom prst="rect">
            <a:avLst/>
          </a:prstGeom>
          <a:noFill/>
        </p:spPr>
        <p:txBody>
          <a:bodyPr wrap="square" rtlCol="0">
            <a:spAutoFit/>
          </a:bodyPr>
          <a:p>
            <a:r>
              <a:rPr lang="zh-CN" altLang="en-US"/>
              <a:t>担任职责：</a:t>
            </a:r>
            <a:endParaRPr lang="zh-CN" altLang="en-US"/>
          </a:p>
        </p:txBody>
      </p:sp>
      <p:sp>
        <p:nvSpPr>
          <p:cNvPr id="7" name="文本框 6"/>
          <p:cNvSpPr txBox="1"/>
          <p:nvPr/>
        </p:nvSpPr>
        <p:spPr>
          <a:xfrm>
            <a:off x="794385" y="4505325"/>
            <a:ext cx="1373505" cy="368300"/>
          </a:xfrm>
          <a:prstGeom prst="rect">
            <a:avLst/>
          </a:prstGeom>
          <a:noFill/>
        </p:spPr>
        <p:txBody>
          <a:bodyPr wrap="square" rtlCol="0">
            <a:spAutoFit/>
          </a:bodyPr>
          <a:p>
            <a:r>
              <a:rPr lang="zh-CN" altLang="en-US"/>
              <a:t>感想体会：</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zh-CN" altLang="en-US" sz="4000"/>
              <a:t>广州大学校友会管理系统</a:t>
            </a:r>
            <a:endParaRPr lang="zh-CN" altLang="en-US" sz="4000"/>
          </a:p>
        </p:txBody>
      </p:sp>
      <p:sp>
        <p:nvSpPr>
          <p:cNvPr id="9" name="文本框 8"/>
          <p:cNvSpPr txBox="1"/>
          <p:nvPr/>
        </p:nvSpPr>
        <p:spPr>
          <a:xfrm>
            <a:off x="2185035" y="2734945"/>
            <a:ext cx="7787640" cy="645160"/>
          </a:xfrm>
          <a:prstGeom prst="rect">
            <a:avLst/>
          </a:prstGeom>
          <a:noFill/>
        </p:spPr>
        <p:txBody>
          <a:bodyPr wrap="square" rtlCol="0">
            <a:spAutoFit/>
          </a:bodyPr>
          <a:p>
            <a:r>
              <a:rPr lang="zh-CN" altLang="en-US"/>
              <a:t>前端采用angular2框架，后端采用GO语言和MVC架构，数据库用postgresql,并运用jenkins+</a:t>
            </a:r>
            <a:r>
              <a:rPr lang="en-US" altLang="zh-CN"/>
              <a:t>gitlab</a:t>
            </a:r>
            <a:r>
              <a:rPr lang="zh-CN" altLang="en-US"/>
              <a:t>做集成开发。</a:t>
            </a:r>
            <a:endParaRPr lang="zh-CN" altLang="en-US"/>
          </a:p>
        </p:txBody>
      </p:sp>
      <p:sp>
        <p:nvSpPr>
          <p:cNvPr id="10" name="文本框 9"/>
          <p:cNvSpPr txBox="1"/>
          <p:nvPr/>
        </p:nvSpPr>
        <p:spPr>
          <a:xfrm>
            <a:off x="2167890" y="3579495"/>
            <a:ext cx="7788275" cy="645160"/>
          </a:xfrm>
          <a:prstGeom prst="rect">
            <a:avLst/>
          </a:prstGeom>
          <a:noFill/>
        </p:spPr>
        <p:txBody>
          <a:bodyPr wrap="square" rtlCol="0">
            <a:spAutoFit/>
          </a:bodyPr>
          <a:p>
            <a:r>
              <a:rPr lang="zh-CN" altLang="en-US"/>
              <a:t>实现手机端校友信息录入、捐赠项目展示和捐赠信息录入等界面，以及微信支付的调用，文件结构的优化和日志系统的构建。</a:t>
            </a:r>
            <a:endParaRPr lang="zh-CN" altLang="en-US"/>
          </a:p>
        </p:txBody>
      </p:sp>
      <p:sp>
        <p:nvSpPr>
          <p:cNvPr id="11" name="文本框 10"/>
          <p:cNvSpPr txBox="1"/>
          <p:nvPr/>
        </p:nvSpPr>
        <p:spPr>
          <a:xfrm>
            <a:off x="2185035" y="4505325"/>
            <a:ext cx="7788275" cy="1753235"/>
          </a:xfrm>
          <a:prstGeom prst="rect">
            <a:avLst/>
          </a:prstGeom>
          <a:noFill/>
        </p:spPr>
        <p:txBody>
          <a:bodyPr wrap="square" rtlCol="0">
            <a:spAutoFit/>
          </a:bodyPr>
          <a:p>
            <a:r>
              <a:t>我学会了使用webpack插件打包解决了前端资源文件太大的问题，</a:t>
            </a:r>
            <a:endParaRPr lang="zh-CN"/>
          </a:p>
          <a:p>
            <a:r>
              <a:rPr lang="zh-CN">
                <a:sym typeface="+mn-ea"/>
              </a:rPr>
              <a:t>学会了基本</a:t>
            </a:r>
            <a:r>
              <a:rPr lang="en-US" altLang="zh-CN">
                <a:sym typeface="+mn-ea"/>
              </a:rPr>
              <a:t>CSS</a:t>
            </a:r>
            <a:r>
              <a:rPr lang="zh-CN" altLang="en-US">
                <a:sym typeface="+mn-ea"/>
              </a:rPr>
              <a:t>使用方式解决了依赖外部</a:t>
            </a:r>
            <a:r>
              <a:rPr lang="en-US" altLang="zh-CN">
                <a:sym typeface="+mn-ea"/>
              </a:rPr>
              <a:t>CSS</a:t>
            </a:r>
            <a:r>
              <a:rPr lang="zh-CN" altLang="en-US">
                <a:sym typeface="+mn-ea"/>
              </a:rPr>
              <a:t>样式问题，</a:t>
            </a:r>
            <a:endParaRPr lang="zh-CN" altLang="en-US">
              <a:sym typeface="+mn-ea"/>
            </a:endParaRPr>
          </a:p>
          <a:p>
            <a:r>
              <a:t>学会</a:t>
            </a:r>
            <a:r>
              <a:rPr lang="zh-CN"/>
              <a:t>了</a:t>
            </a:r>
            <a:r>
              <a:t>采用meditor观察者服务解决了不同模块之间的通信难问题，</a:t>
            </a:r>
          </a:p>
          <a:p>
            <a:r>
              <a:t>学会了调用微信内置js文件解决微信支付调用问题</a:t>
            </a:r>
            <a:r>
              <a:rPr lang="zh-CN"/>
              <a:t>，</a:t>
            </a:r>
            <a:endParaRPr lang="zh-CN" altLang="en-US"/>
          </a:p>
          <a:p>
            <a:r>
              <a:rPr lang="zh-CN" altLang="en-US"/>
              <a:t>学会了采用缩略图的方式解决了图片加载慢的问题，</a:t>
            </a:r>
            <a:endParaRPr lang="zh-CN" altLang="en-US"/>
          </a:p>
          <a:p>
            <a:r>
              <a:rPr lang="zh-CN" altLang="en-US"/>
              <a:t>学会了图片的适配解决了某些手机访问格式错乱问题。</a:t>
            </a:r>
            <a:endParaRPr lang="zh-CN" altLang="en-US"/>
          </a:p>
        </p:txBody>
      </p:sp>
      <p:sp>
        <p:nvSpPr>
          <p:cNvPr id="12" name="文本框 11"/>
          <p:cNvSpPr txBox="1"/>
          <p:nvPr/>
        </p:nvSpPr>
        <p:spPr>
          <a:xfrm>
            <a:off x="811530" y="1922780"/>
            <a:ext cx="1373505" cy="368300"/>
          </a:xfrm>
          <a:prstGeom prst="rect">
            <a:avLst/>
          </a:prstGeom>
          <a:noFill/>
        </p:spPr>
        <p:txBody>
          <a:bodyPr wrap="square" rtlCol="0">
            <a:spAutoFit/>
          </a:bodyPr>
          <a:p>
            <a:r>
              <a:rPr lang="zh-CN" altLang="en-US"/>
              <a:t>项目介绍：</a:t>
            </a:r>
            <a:endParaRPr lang="zh-CN" altLang="en-US"/>
          </a:p>
        </p:txBody>
      </p:sp>
      <p:sp>
        <p:nvSpPr>
          <p:cNvPr id="13" name="文本框 12"/>
          <p:cNvSpPr txBox="1"/>
          <p:nvPr/>
        </p:nvSpPr>
        <p:spPr>
          <a:xfrm>
            <a:off x="2202815" y="1922780"/>
            <a:ext cx="7787640" cy="645160"/>
          </a:xfrm>
          <a:prstGeom prst="rect">
            <a:avLst/>
          </a:prstGeom>
          <a:noFill/>
        </p:spPr>
        <p:txBody>
          <a:bodyPr wrap="square" rtlCol="0">
            <a:spAutoFit/>
          </a:bodyPr>
          <a:p>
            <a:r>
              <a:rPr lang="zh-CN"/>
              <a:t>该项目是建设集宣传、管理、咨询等事务于一体的校友信息管理平台</a:t>
            </a:r>
            <a:endParaRPr lang="zh-CN"/>
          </a:p>
          <a:p>
            <a:r>
              <a:rPr lang="zh-CN"/>
              <a:t>注：目前部署在广大校友公众号上面</a:t>
            </a:r>
            <a:r>
              <a:rPr lang="zh-CN" altLang="en-US"/>
              <a: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25140" y="26670"/>
            <a:ext cx="5407660" cy="6804660"/>
          </a:xfrm>
          <a:prstGeom prst="rect">
            <a:avLst/>
          </a:prstGeom>
        </p:spPr>
      </p:pic>
      <p:pic>
        <p:nvPicPr>
          <p:cNvPr id="5" name="图片 4"/>
          <p:cNvPicPr>
            <a:picLocks noChangeAspect="1"/>
          </p:cNvPicPr>
          <p:nvPr/>
        </p:nvPicPr>
        <p:blipFill>
          <a:blip r:embed="rId2"/>
          <a:stretch>
            <a:fillRect/>
          </a:stretch>
        </p:blipFill>
        <p:spPr>
          <a:xfrm>
            <a:off x="-3813810" y="15835630"/>
            <a:ext cx="8698865" cy="4855845"/>
          </a:xfrm>
          <a:prstGeom prst="rect">
            <a:avLst/>
          </a:prstGeom>
        </p:spPr>
      </p:pic>
      <p:pic>
        <p:nvPicPr>
          <p:cNvPr id="6" name="图片 5"/>
          <p:cNvPicPr>
            <a:picLocks noChangeAspect="1"/>
          </p:cNvPicPr>
          <p:nvPr/>
        </p:nvPicPr>
        <p:blipFill>
          <a:blip r:embed="rId3"/>
          <a:stretch>
            <a:fillRect/>
          </a:stretch>
        </p:blipFill>
        <p:spPr>
          <a:xfrm>
            <a:off x="365760" y="108585"/>
            <a:ext cx="11460480" cy="6416675"/>
          </a:xfrm>
          <a:prstGeom prst="rect">
            <a:avLst/>
          </a:prstGeom>
        </p:spPr>
      </p:pic>
      <p:pic>
        <p:nvPicPr>
          <p:cNvPr id="7" name="图片 6"/>
          <p:cNvPicPr>
            <a:picLocks noChangeAspect="1"/>
          </p:cNvPicPr>
          <p:nvPr/>
        </p:nvPicPr>
        <p:blipFill>
          <a:blip r:embed="rId4"/>
          <a:stretch>
            <a:fillRect/>
          </a:stretch>
        </p:blipFill>
        <p:spPr>
          <a:xfrm>
            <a:off x="4538345" y="26670"/>
            <a:ext cx="4247515" cy="6816725"/>
          </a:xfrm>
          <a:prstGeom prst="rect">
            <a:avLst/>
          </a:prstGeom>
        </p:spPr>
      </p:pic>
      <p:pic>
        <p:nvPicPr>
          <p:cNvPr id="8" name="图片 7"/>
          <p:cNvPicPr>
            <a:picLocks noChangeAspect="1"/>
          </p:cNvPicPr>
          <p:nvPr/>
        </p:nvPicPr>
        <p:blipFill>
          <a:blip r:embed="rId5"/>
          <a:stretch>
            <a:fillRect/>
          </a:stretch>
        </p:blipFill>
        <p:spPr>
          <a:xfrm>
            <a:off x="3706495" y="887095"/>
            <a:ext cx="4778375" cy="5083175"/>
          </a:xfrm>
          <a:prstGeom prst="rect">
            <a:avLst/>
          </a:prstGeom>
        </p:spPr>
      </p:pic>
      <p:pic>
        <p:nvPicPr>
          <p:cNvPr id="9" name="图片 8"/>
          <p:cNvPicPr>
            <a:picLocks noChangeAspect="1"/>
          </p:cNvPicPr>
          <p:nvPr/>
        </p:nvPicPr>
        <p:blipFill>
          <a:blip r:embed="rId6"/>
          <a:stretch>
            <a:fillRect/>
          </a:stretch>
        </p:blipFill>
        <p:spPr>
          <a:xfrm>
            <a:off x="868045" y="1362075"/>
            <a:ext cx="10958195" cy="4907915"/>
          </a:xfrm>
          <a:prstGeom prst="rect">
            <a:avLst/>
          </a:prstGeom>
        </p:spPr>
      </p:pic>
      <p:pic>
        <p:nvPicPr>
          <p:cNvPr id="10" name="图片 9"/>
          <p:cNvPicPr>
            <a:picLocks noChangeAspect="1"/>
          </p:cNvPicPr>
          <p:nvPr/>
        </p:nvPicPr>
        <p:blipFill>
          <a:blip r:embed="rId7"/>
          <a:stretch>
            <a:fillRect/>
          </a:stretch>
        </p:blipFill>
        <p:spPr>
          <a:xfrm>
            <a:off x="818515" y="1133475"/>
            <a:ext cx="11057890" cy="4603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811530" y="2482215"/>
            <a:ext cx="1373505" cy="368300"/>
          </a:xfrm>
          <a:prstGeom prst="rect">
            <a:avLst/>
          </a:prstGeom>
          <a:noFill/>
        </p:spPr>
        <p:txBody>
          <a:bodyPr wrap="square" rtlCol="0">
            <a:spAutoFit/>
          </a:bodyPr>
          <a:p>
            <a:r>
              <a:rPr lang="zh-CN" altLang="en-US"/>
              <a:t>学习环境：</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en-US" altLang="zh-CN" sz="4000"/>
              <a:t>web</a:t>
            </a:r>
            <a:r>
              <a:rPr lang="zh-CN" altLang="en-US" sz="4000"/>
              <a:t>渗透学习</a:t>
            </a:r>
            <a:endParaRPr lang="zh-CN" altLang="en-US" sz="4000"/>
          </a:p>
        </p:txBody>
      </p:sp>
      <p:sp>
        <p:nvSpPr>
          <p:cNvPr id="9" name="文本框 8"/>
          <p:cNvSpPr txBox="1"/>
          <p:nvPr/>
        </p:nvSpPr>
        <p:spPr>
          <a:xfrm>
            <a:off x="2202815" y="2482215"/>
            <a:ext cx="7787640" cy="368300"/>
          </a:xfrm>
          <a:prstGeom prst="rect">
            <a:avLst/>
          </a:prstGeom>
          <a:noFill/>
        </p:spPr>
        <p:txBody>
          <a:bodyPr wrap="square" rtlCol="0">
            <a:spAutoFit/>
          </a:bodyPr>
          <a:p>
            <a:r>
              <a:rPr lang="en-US"/>
              <a:t>kali </a:t>
            </a:r>
            <a:r>
              <a:rPr lang="zh-CN" altLang="en-US"/>
              <a:t>和  </a:t>
            </a:r>
            <a:r>
              <a:rPr lang="en-US" altLang="zh-CN"/>
              <a:t>Metasploitable   </a:t>
            </a:r>
            <a:endParaRPr lang="en-US" altLang="zh-CN"/>
          </a:p>
        </p:txBody>
      </p:sp>
      <p:sp>
        <p:nvSpPr>
          <p:cNvPr id="12" name="文本框 11"/>
          <p:cNvSpPr txBox="1"/>
          <p:nvPr/>
        </p:nvSpPr>
        <p:spPr>
          <a:xfrm>
            <a:off x="811530" y="3446145"/>
            <a:ext cx="1373505" cy="368300"/>
          </a:xfrm>
          <a:prstGeom prst="rect">
            <a:avLst/>
          </a:prstGeom>
          <a:noFill/>
        </p:spPr>
        <p:txBody>
          <a:bodyPr wrap="square" rtlCol="0">
            <a:spAutoFit/>
          </a:bodyPr>
          <a:p>
            <a:r>
              <a:rPr lang="zh-CN" altLang="en-US"/>
              <a:t>学习收获：</a:t>
            </a:r>
            <a:endParaRPr lang="zh-CN" altLang="en-US"/>
          </a:p>
        </p:txBody>
      </p:sp>
      <p:sp>
        <p:nvSpPr>
          <p:cNvPr id="13" name="文本框 12"/>
          <p:cNvSpPr txBox="1"/>
          <p:nvPr/>
        </p:nvSpPr>
        <p:spPr>
          <a:xfrm>
            <a:off x="2202815" y="3446145"/>
            <a:ext cx="7787640" cy="922020"/>
          </a:xfrm>
          <a:prstGeom prst="rect">
            <a:avLst/>
          </a:prstGeom>
          <a:noFill/>
        </p:spPr>
        <p:txBody>
          <a:bodyPr wrap="square" rtlCol="0">
            <a:spAutoFit/>
          </a:bodyPr>
          <a:p>
            <a:r>
              <a:rPr lang="en-US"/>
              <a:t>1. </a:t>
            </a:r>
            <a:r>
              <a:rPr lang="zh-CN" altLang="en-US"/>
              <a:t>学习到很多扫描工具的使用，例如</a:t>
            </a:r>
            <a:r>
              <a:rPr lang="en-US" altLang="zh-CN"/>
              <a:t>vega ,w3af,buurpsuite</a:t>
            </a:r>
            <a:r>
              <a:rPr lang="zh-CN" altLang="en-US"/>
              <a:t>等。</a:t>
            </a:r>
            <a:endParaRPr lang="zh-CN" altLang="en-US"/>
          </a:p>
          <a:p>
            <a:r>
              <a:rPr lang="en-US" altLang="zh-CN"/>
              <a:t>2. SQL</a:t>
            </a:r>
            <a:r>
              <a:rPr lang="zh-CN" altLang="en-US"/>
              <a:t>注入，</a:t>
            </a:r>
            <a:r>
              <a:rPr lang="en-US" altLang="zh-CN"/>
              <a:t>XSS</a:t>
            </a:r>
            <a:r>
              <a:rPr lang="zh-CN" altLang="en-US"/>
              <a:t>攻击，</a:t>
            </a:r>
            <a:r>
              <a:rPr lang="en-US" altLang="zh-CN"/>
              <a:t>csrf</a:t>
            </a:r>
            <a:r>
              <a:rPr lang="zh-CN" altLang="en-US"/>
              <a:t>攻击和</a:t>
            </a:r>
            <a:r>
              <a:rPr lang="en-US" altLang="zh-CN"/>
              <a:t>webshell</a:t>
            </a:r>
            <a:r>
              <a:rPr lang="zh-CN" altLang="en-US"/>
              <a:t>攻击 等网页攻击方式和防护手段。</a:t>
            </a:r>
            <a:endParaRPr lang="zh-CN" altLang="en-US"/>
          </a:p>
          <a:p>
            <a:r>
              <a:rPr lang="en-US" altLang="zh-CN"/>
              <a:t>3. </a:t>
            </a:r>
            <a:r>
              <a:rPr lang="zh-CN" altLang="en-US"/>
              <a:t>学会</a:t>
            </a:r>
            <a:r>
              <a:rPr lang="en-US" altLang="zh-CN"/>
              <a:t>sqlmap</a:t>
            </a:r>
            <a:r>
              <a:rPr lang="zh-CN" altLang="en-US"/>
              <a:t>去自动注入，发现漏洞。</a:t>
            </a:r>
            <a:endParaRPr lang="zh-CN" altLang="en-US"/>
          </a:p>
        </p:txBody>
      </p:sp>
      <p:sp>
        <p:nvSpPr>
          <p:cNvPr id="6" name="文本框 5"/>
          <p:cNvSpPr txBox="1"/>
          <p:nvPr/>
        </p:nvSpPr>
        <p:spPr>
          <a:xfrm>
            <a:off x="793750" y="5257800"/>
            <a:ext cx="1373505" cy="368300"/>
          </a:xfrm>
          <a:prstGeom prst="rect">
            <a:avLst/>
          </a:prstGeom>
          <a:noFill/>
        </p:spPr>
        <p:txBody>
          <a:bodyPr wrap="square" rtlCol="0">
            <a:spAutoFit/>
          </a:bodyPr>
          <a:p>
            <a:r>
              <a:rPr lang="zh-CN" altLang="en-US"/>
              <a:t>感想体会：</a:t>
            </a:r>
            <a:endParaRPr lang="zh-CN" altLang="en-US"/>
          </a:p>
        </p:txBody>
      </p:sp>
      <p:sp>
        <p:nvSpPr>
          <p:cNvPr id="7" name="文本框 6"/>
          <p:cNvSpPr txBox="1"/>
          <p:nvPr/>
        </p:nvSpPr>
        <p:spPr>
          <a:xfrm>
            <a:off x="2185035" y="5257800"/>
            <a:ext cx="7787640" cy="1198880"/>
          </a:xfrm>
          <a:prstGeom prst="rect">
            <a:avLst/>
          </a:prstGeom>
          <a:noFill/>
        </p:spPr>
        <p:txBody>
          <a:bodyPr wrap="square" rtlCol="0">
            <a:spAutoFit/>
          </a:bodyPr>
          <a:p>
            <a:r>
              <a:rPr lang="en-US"/>
              <a:t>1. </a:t>
            </a:r>
            <a:r>
              <a:rPr lang="zh-CN"/>
              <a:t>前端传给后端检索数据库的数据要过滤，后端</a:t>
            </a:r>
            <a:r>
              <a:rPr lang="en-US" altLang="zh-CN"/>
              <a:t>sql</a:t>
            </a:r>
            <a:r>
              <a:rPr lang="zh-CN" altLang="en-US"/>
              <a:t>语句不要使用拼接的方式。</a:t>
            </a:r>
            <a:endParaRPr lang="zh-CN" altLang="en-US"/>
          </a:p>
          <a:p>
            <a:r>
              <a:rPr lang="en-US" altLang="zh-CN"/>
              <a:t>2. </a:t>
            </a:r>
            <a:r>
              <a:rPr lang="zh-CN"/>
              <a:t>对于后端传回到前端的文本，不能直接插到</a:t>
            </a:r>
            <a:r>
              <a:rPr lang="en-US" altLang="zh-CN"/>
              <a:t>HTML</a:t>
            </a:r>
            <a:r>
              <a:rPr lang="zh-CN" altLang="en-US"/>
              <a:t>里面，要经过转换。</a:t>
            </a:r>
            <a:endParaRPr lang="zh-CN" altLang="en-US"/>
          </a:p>
          <a:p>
            <a:r>
              <a:rPr lang="en-US" altLang="zh-CN"/>
              <a:t>3. </a:t>
            </a:r>
            <a:r>
              <a:rPr lang="zh-CN"/>
              <a:t>对于一些重要的操作，例如修改密码，要经过输入旧密码，才能修改密码。通过这样的话，很难通过</a:t>
            </a:r>
            <a:r>
              <a:rPr lang="en-US" altLang="zh-CN"/>
              <a:t>CSRF</a:t>
            </a:r>
            <a:r>
              <a:rPr lang="zh-CN" altLang="en-US"/>
              <a:t>修改用户的密码。</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428343"/>
            <a:ext cx="12192000" cy="1429657"/>
          </a:xfrm>
          <a:prstGeom prst="rect">
            <a:avLst/>
          </a:prstGeom>
          <a:solidFill>
            <a:srgbClr val="1A78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5731" y="283275"/>
            <a:ext cx="4985871" cy="1014730"/>
          </a:xfrm>
          <a:prstGeom prst="rect">
            <a:avLst/>
          </a:prstGeom>
          <a:noFill/>
        </p:spPr>
        <p:txBody>
          <a:bodyPr wrap="square" rtlCol="0">
            <a:spAutoFit/>
          </a:bodyPr>
          <a:lstStyle/>
          <a:p>
            <a:pPr algn="ctr"/>
            <a:r>
              <a:rPr lang="zh-CN" altLang="en-US" sz="6000" dirty="0" smtClean="0">
                <a:solidFill>
                  <a:srgbClr val="19769F"/>
                </a:solidFill>
                <a:latin typeface="微软雅黑" panose="020B0503020204020204" pitchFamily="34" charset="-122"/>
                <a:ea typeface="微软雅黑" panose="020B0503020204020204" pitchFamily="34" charset="-122"/>
              </a:rPr>
              <a:t>自我评价：</a:t>
            </a:r>
            <a:endParaRPr lang="zh-CN" altLang="en-US" sz="6000" dirty="0">
              <a:solidFill>
                <a:srgbClr val="19769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4011" y="1686923"/>
            <a:ext cx="8360229" cy="3107690"/>
          </a:xfrm>
          <a:prstGeom prst="rect">
            <a:avLst/>
          </a:prstGeom>
          <a:noFill/>
        </p:spPr>
        <p:txBody>
          <a:bodyPr wrap="square" rtlCol="0">
            <a:spAutoFit/>
          </a:bodyPr>
          <a:lstStyle/>
          <a:p>
            <a:pPr marL="457200" indent="-457200" algn="l">
              <a:buFont typeface="Arial" panose="020B0604020202020204" pitchFamily="34" charset="0"/>
              <a:buChar char="•"/>
            </a:pPr>
            <a:r>
              <a:rPr lang="zh-CN" altLang="en-US" sz="2800" b="1" dirty="0">
                <a:solidFill>
                  <a:srgbClr val="229FD7"/>
                </a:solidFill>
                <a:latin typeface="微软雅黑" panose="020B0503020204020204" pitchFamily="34" charset="-122"/>
                <a:ea typeface="微软雅黑" panose="020B0503020204020204" pitchFamily="34" charset="-122"/>
              </a:rPr>
              <a:t>长期的团队训练是我专业基础牢固，学习能力强，能自我解决问题，善于利用Google，bing解决问题。</a:t>
            </a:r>
            <a:endParaRPr lang="zh-CN" altLang="en-US" sz="2800" b="1" dirty="0">
              <a:solidFill>
                <a:srgbClr val="229FD7"/>
              </a:solidFill>
              <a:latin typeface="微软雅黑" panose="020B0503020204020204" pitchFamily="34" charset="-122"/>
              <a:ea typeface="微软雅黑" panose="020B0503020204020204" pitchFamily="34" charset="-122"/>
            </a:endParaRPr>
          </a:p>
          <a:p>
            <a:pPr marL="457200" indent="-457200" algn="l">
              <a:buFont typeface="Arial" panose="020B0604020202020204" pitchFamily="34" charset="0"/>
              <a:buChar char="•"/>
            </a:pPr>
            <a:r>
              <a:rPr lang="zh-CN" altLang="en-US" sz="2800" b="1" dirty="0">
                <a:solidFill>
                  <a:srgbClr val="229FD7"/>
                </a:solidFill>
                <a:latin typeface="微软雅黑" panose="020B0503020204020204" pitchFamily="34" charset="-122"/>
                <a:ea typeface="微软雅黑" panose="020B0503020204020204" pitchFamily="34" charset="-122"/>
              </a:rPr>
              <a:t>对团队认真负责，分配的任务一定高效完成。</a:t>
            </a:r>
            <a:endParaRPr lang="zh-CN" altLang="en-US" sz="2800" b="1" dirty="0">
              <a:solidFill>
                <a:srgbClr val="229FD7"/>
              </a:solidFill>
              <a:latin typeface="微软雅黑" panose="020B0503020204020204" pitchFamily="34" charset="-122"/>
              <a:ea typeface="微软雅黑" panose="020B0503020204020204" pitchFamily="34" charset="-122"/>
            </a:endParaRPr>
          </a:p>
          <a:p>
            <a:pPr marL="457200" indent="-457200" algn="l">
              <a:buFont typeface="Arial" panose="020B0604020202020204" pitchFamily="34" charset="0"/>
              <a:buChar char="•"/>
            </a:pPr>
            <a:r>
              <a:rPr lang="zh-CN" altLang="en-US" sz="2800" b="1" dirty="0">
                <a:solidFill>
                  <a:srgbClr val="229FD7"/>
                </a:solidFill>
                <a:latin typeface="微软雅黑" panose="020B0503020204020204" pitchFamily="34" charset="-122"/>
                <a:ea typeface="微软雅黑" panose="020B0503020204020204" pitchFamily="34" charset="-122"/>
              </a:rPr>
              <a:t>具有较强的自我管理能力，非常热爱计算机专业。</a:t>
            </a:r>
            <a:endParaRPr lang="zh-CN" altLang="en-US" sz="2800" b="1" dirty="0">
              <a:solidFill>
                <a:srgbClr val="229FD7"/>
              </a:solidFill>
              <a:latin typeface="微软雅黑" panose="020B0503020204020204" pitchFamily="34" charset="-122"/>
              <a:ea typeface="微软雅黑" panose="020B0503020204020204" pitchFamily="34" charset="-122"/>
            </a:endParaRPr>
          </a:p>
          <a:p>
            <a:pPr marL="457200" indent="-457200" algn="l">
              <a:buFont typeface="Arial" panose="020B0604020202020204" pitchFamily="34" charset="0"/>
              <a:buChar char="•"/>
            </a:pPr>
            <a:r>
              <a:rPr lang="zh-CN" altLang="en-US" sz="2800" b="1" dirty="0">
                <a:solidFill>
                  <a:srgbClr val="229FD7"/>
                </a:solidFill>
                <a:latin typeface="微软雅黑" panose="020B0503020204020204" pitchFamily="34" charset="-122"/>
                <a:ea typeface="微软雅黑" panose="020B0503020204020204" pitchFamily="34" charset="-122"/>
              </a:rPr>
              <a:t>有良好的沟通能力和团队合作精神，逻辑思维能力强。</a:t>
            </a:r>
            <a:endParaRPr lang="zh-CN" altLang="en-US" sz="2800" b="1" dirty="0">
              <a:solidFill>
                <a:srgbClr val="229FD7"/>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14" y="-14514"/>
            <a:ext cx="12192000" cy="5544457"/>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514" y="5529943"/>
            <a:ext cx="12192000" cy="1328057"/>
          </a:xfrm>
          <a:prstGeom prst="rect">
            <a:avLst/>
          </a:prstGeom>
          <a:solidFill>
            <a:srgbClr val="197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336800" y="1453496"/>
            <a:ext cx="7518400" cy="1938992"/>
          </a:xfrm>
          <a:prstGeom prst="rect">
            <a:avLst/>
          </a:prstGeom>
          <a:noFill/>
        </p:spPr>
        <p:txBody>
          <a:bodyPr wrap="square" rtlCol="0">
            <a:spAutoFit/>
          </a:bodyPr>
          <a:lstStyle/>
          <a:p>
            <a:r>
              <a:rPr lang="en-US" altLang="zh-CN" sz="12000" dirty="0" smtClean="0">
                <a:solidFill>
                  <a:schemeClr val="bg1"/>
                </a:solidFill>
                <a:latin typeface="Arial Black" panose="020B0A04020102020204" pitchFamily="34" charset="0"/>
              </a:rPr>
              <a:t>THANKS</a:t>
            </a:r>
            <a:endParaRPr lang="zh-CN" altLang="en-US" sz="12000" dirty="0">
              <a:solidFill>
                <a:schemeClr val="bg1"/>
              </a:solidFill>
              <a:latin typeface="Arial Black" panose="020B0A04020102020204" pitchFamily="34" charset="0"/>
            </a:endParaRPr>
          </a:p>
        </p:txBody>
      </p:sp>
      <p:sp>
        <p:nvSpPr>
          <p:cNvPr id="5" name="文本框 4"/>
          <p:cNvSpPr txBox="1"/>
          <p:nvPr/>
        </p:nvSpPr>
        <p:spPr>
          <a:xfrm>
            <a:off x="2597785" y="3137535"/>
            <a:ext cx="7105650" cy="58356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非常感谢您能耐心看完我的个人简历</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2598057" y="3062514"/>
            <a:ext cx="6995886" cy="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flipV="1">
            <a:off x="1857726" y="5726526"/>
            <a:ext cx="753723" cy="753723"/>
          </a:xfrm>
          <a:prstGeom prst="rect">
            <a:avLst/>
          </a:prstGeom>
        </p:spPr>
      </p:pic>
      <p:pic>
        <p:nvPicPr>
          <p:cNvPr id="8" name="图片 7"/>
          <p:cNvPicPr>
            <a:picLocks noChangeAspect="1"/>
          </p:cNvPicPr>
          <p:nvPr/>
        </p:nvPicPr>
        <p:blipFill>
          <a:blip r:embed="rId2" cstate="print">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7406864" y="5726526"/>
            <a:ext cx="448427" cy="770734"/>
          </a:xfrm>
          <a:prstGeom prst="rect">
            <a:avLst/>
          </a:prstGeom>
        </p:spPr>
      </p:pic>
      <p:sp>
        <p:nvSpPr>
          <p:cNvPr id="9" name="文本框 8"/>
          <p:cNvSpPr txBox="1"/>
          <p:nvPr/>
        </p:nvSpPr>
        <p:spPr>
          <a:xfrm>
            <a:off x="8059618" y="5816255"/>
            <a:ext cx="1134676" cy="276999"/>
          </a:xfrm>
          <a:prstGeom prst="rect">
            <a:avLst/>
          </a:prstGeom>
          <a:noFill/>
        </p:spPr>
        <p:txBody>
          <a:bodyPr wrap="square" lIns="0" tIns="0" rIns="0" bIns="0"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联系电话</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820084" y="5816255"/>
            <a:ext cx="1210235"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电子邮箱</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460192" y="5726526"/>
            <a:ext cx="13179" cy="784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059618" y="6186544"/>
            <a:ext cx="1924211" cy="276860"/>
          </a:xfrm>
          <a:prstGeom prst="rect">
            <a:avLst/>
          </a:prstGeom>
          <a:noFill/>
        </p:spPr>
        <p:txBody>
          <a:bodyPr wrap="square" lIns="0" tIns="0" rIns="0" bIns="0" rtlCol="0">
            <a:spAutoFit/>
          </a:bodyPr>
          <a:lstStyle/>
          <a:p>
            <a:r>
              <a:rPr lang="en-US" altLang="zh-CN" b="1" dirty="0" smtClean="0">
                <a:solidFill>
                  <a:schemeClr val="bg1"/>
                </a:solidFill>
                <a:latin typeface="Arial Black" panose="020B0A04020102020204" pitchFamily="34" charset="0"/>
              </a:rPr>
              <a:t>13268223928</a:t>
            </a:r>
            <a:endParaRPr lang="en-US" altLang="zh-CN" b="1" dirty="0">
              <a:solidFill>
                <a:schemeClr val="bg1"/>
              </a:solidFill>
              <a:latin typeface="Arial Black" panose="020B0A04020102020204" pitchFamily="34" charset="0"/>
              <a:ea typeface="楷体" panose="02010609060101010101" pitchFamily="49" charset="-122"/>
            </a:endParaRPr>
          </a:p>
        </p:txBody>
      </p:sp>
      <p:sp>
        <p:nvSpPr>
          <p:cNvPr id="14" name="文本框 13"/>
          <p:cNvSpPr txBox="1"/>
          <p:nvPr/>
        </p:nvSpPr>
        <p:spPr>
          <a:xfrm>
            <a:off x="2820084" y="6118304"/>
            <a:ext cx="2797280" cy="368300"/>
          </a:xfrm>
          <a:prstGeom prst="rect">
            <a:avLst/>
          </a:prstGeom>
          <a:noFill/>
        </p:spPr>
        <p:txBody>
          <a:bodyPr wrap="square" rtlCol="0">
            <a:spAutoFit/>
          </a:bodyPr>
          <a:lstStyle/>
          <a:p>
            <a:r>
              <a:rPr lang="en-US" altLang="zh-CN" dirty="0" smtClean="0">
                <a:solidFill>
                  <a:schemeClr val="bg1"/>
                </a:solidFill>
                <a:latin typeface="Arial Black" panose="020B0A04020102020204" pitchFamily="34" charset="0"/>
              </a:rPr>
              <a:t>875982361@qq.com</a:t>
            </a:r>
            <a:endParaRPr lang="zh-CN" altLang="en-US" dirty="0">
              <a:solidFill>
                <a:schemeClr val="bg1"/>
              </a:solidFill>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81B9"/>
        </a:solidFill>
        <a:effectLst/>
      </p:bgPr>
    </p:bg>
    <p:spTree>
      <p:nvGrpSpPr>
        <p:cNvPr id="1" name=""/>
        <p:cNvGrpSpPr/>
        <p:nvPr/>
      </p:nvGrpSpPr>
      <p:grpSpPr>
        <a:xfrm>
          <a:off x="0" y="0"/>
          <a:ext cx="0" cy="0"/>
          <a:chOff x="0" y="0"/>
          <a:chExt cx="0" cy="0"/>
        </a:xfrm>
      </p:grpSpPr>
      <p:sp>
        <p:nvSpPr>
          <p:cNvPr id="3" name="矩形 2"/>
          <p:cNvSpPr/>
          <p:nvPr/>
        </p:nvSpPr>
        <p:spPr>
          <a:xfrm>
            <a:off x="9840686" y="2041177"/>
            <a:ext cx="2351314" cy="2775648"/>
          </a:xfrm>
          <a:prstGeom prst="rect">
            <a:avLst/>
          </a:prstGeom>
          <a:solidFill>
            <a:srgbClr val="206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041176"/>
            <a:ext cx="2351314" cy="2775649"/>
          </a:xfrm>
          <a:prstGeom prst="rect">
            <a:avLst/>
          </a:prstGeom>
          <a:solidFill>
            <a:srgbClr val="206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858323" y="2041176"/>
            <a:ext cx="3695704" cy="553720"/>
          </a:xfrm>
          <a:prstGeom prst="rect">
            <a:avLst/>
          </a:prstGeom>
          <a:noFill/>
        </p:spPr>
        <p:txBody>
          <a:bodyPr wrap="square" lIns="0" tIns="0" rIns="0" bIns="0"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2019</a:t>
            </a:r>
            <a:r>
              <a:rPr lang="zh-CN" altLang="en-US" sz="3600" dirty="0" smtClean="0">
                <a:solidFill>
                  <a:schemeClr val="bg1"/>
                </a:solidFill>
                <a:latin typeface="微软雅黑" panose="020B0503020204020204" pitchFamily="34" charset="-122"/>
                <a:ea typeface="微软雅黑" panose="020B0503020204020204" pitchFamily="34" charset="-122"/>
              </a:rPr>
              <a:t>应届毕业生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858323" y="3426026"/>
            <a:ext cx="3967846" cy="584775"/>
          </a:xfrm>
          <a:prstGeom prst="rect">
            <a:avLst/>
          </a:prstGeom>
          <a:noFill/>
        </p:spPr>
        <p:txBody>
          <a:bodyPr wrap="square" lIns="0"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关于我的三个关键词</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858323" y="3925325"/>
            <a:ext cx="2888343" cy="369332"/>
          </a:xfrm>
          <a:prstGeom prst="rect">
            <a:avLst/>
          </a:prstGeom>
          <a:noFill/>
        </p:spPr>
        <p:txBody>
          <a:bodyPr wrap="square" lIns="0" rtlCol="0">
            <a:spAutoFit/>
          </a:bodyPr>
          <a:lstStyle/>
          <a:p>
            <a:r>
              <a:rPr lang="en-US" altLang="zh-CN" dirty="0" smtClean="0">
                <a:solidFill>
                  <a:schemeClr val="bg1"/>
                </a:solidFill>
                <a:latin typeface="Arial Black" panose="020B0A04020102020204" pitchFamily="34" charset="0"/>
              </a:rPr>
              <a:t>Keywords about  me</a:t>
            </a:r>
            <a:endParaRPr lang="zh-CN" altLang="en-US" dirty="0">
              <a:solidFill>
                <a:schemeClr val="bg1"/>
              </a:solidFill>
              <a:latin typeface="Arial Black" panose="020B0A04020102020204" pitchFamily="34" charset="0"/>
            </a:endParaRPr>
          </a:p>
        </p:txBody>
      </p:sp>
      <p:sp>
        <p:nvSpPr>
          <p:cNvPr id="9" name="文本框 8"/>
          <p:cNvSpPr txBox="1"/>
          <p:nvPr/>
        </p:nvSpPr>
        <p:spPr>
          <a:xfrm>
            <a:off x="5858323" y="4324382"/>
            <a:ext cx="1088571" cy="492443"/>
          </a:xfrm>
          <a:prstGeom prst="rect">
            <a:avLst/>
          </a:prstGeom>
          <a:noFill/>
        </p:spPr>
        <p:txBody>
          <a:bodyPr wrap="square" lIns="0" tIns="0" rIns="0" bIns="0" rtlCol="0">
            <a:spAutoFit/>
          </a:bodyPr>
          <a:lstStyle/>
          <a:p>
            <a:r>
              <a:rPr lang="en-US" altLang="zh-CN" sz="3200" dirty="0" smtClean="0">
                <a:solidFill>
                  <a:schemeClr val="bg1"/>
                </a:solidFill>
                <a:latin typeface="Arial Black" panose="020B0A04020102020204" pitchFamily="34" charset="0"/>
              </a:rPr>
              <a:t>90</a:t>
            </a:r>
            <a:r>
              <a:rPr lang="zh-CN" altLang="en-US" sz="3200" b="1" dirty="0" smtClean="0">
                <a:solidFill>
                  <a:schemeClr val="bg1"/>
                </a:solidFill>
                <a:latin typeface="微软雅黑" panose="020B0503020204020204" pitchFamily="34" charset="-122"/>
                <a:ea typeface="微软雅黑" panose="020B0503020204020204" pitchFamily="34" charset="-122"/>
              </a:rPr>
              <a:t>后</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636635" y="4324350"/>
            <a:ext cx="1619885" cy="492125"/>
          </a:xfrm>
          <a:prstGeom prst="rect">
            <a:avLst/>
          </a:prstGeom>
          <a:noFill/>
        </p:spPr>
        <p:txBody>
          <a:bodyPr wrap="square" lIns="0" tIns="0" rIns="0" bIns="0"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爱学习</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433131" y="4324382"/>
            <a:ext cx="834572" cy="492443"/>
          </a:xfrm>
          <a:prstGeom prst="rect">
            <a:avLst/>
          </a:prstGeom>
          <a:noFill/>
        </p:spPr>
        <p:txBody>
          <a:bodyPr wrap="square" lIns="0" tIns="0" rIns="0" bIns="0"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责任</a:t>
            </a:r>
            <a:endParaRPr lang="zh-CN" altLang="en-US" sz="32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7137400" y="4308731"/>
            <a:ext cx="0" cy="508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458201" y="4308731"/>
            <a:ext cx="0" cy="508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47765" y="2041176"/>
            <a:ext cx="0" cy="27566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434" t="16626"/>
          <a:stretch>
            <a:fillRect/>
          </a:stretch>
        </p:blipFill>
        <p:spPr>
          <a:xfrm>
            <a:off x="2867660" y="2118360"/>
            <a:ext cx="2329815" cy="2601595"/>
          </a:xfrm>
          <a:prstGeom prst="rect">
            <a:avLst/>
          </a:prstGeom>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6A98"/>
        </a:solidFill>
        <a:effectLst/>
      </p:bgPr>
    </p:bg>
    <p:spTree>
      <p:nvGrpSpPr>
        <p:cNvPr id="1" name=""/>
        <p:cNvGrpSpPr/>
        <p:nvPr/>
      </p:nvGrpSpPr>
      <p:grpSpPr>
        <a:xfrm>
          <a:off x="0" y="0"/>
          <a:ext cx="0" cy="0"/>
          <a:chOff x="0" y="0"/>
          <a:chExt cx="0" cy="0"/>
        </a:xfrm>
      </p:grpSpPr>
      <p:grpSp>
        <p:nvGrpSpPr>
          <p:cNvPr id="9" name="组合 8"/>
          <p:cNvGrpSpPr/>
          <p:nvPr/>
        </p:nvGrpSpPr>
        <p:grpSpPr>
          <a:xfrm>
            <a:off x="3018969" y="333831"/>
            <a:ext cx="6168573" cy="1415144"/>
            <a:chOff x="3018969" y="333831"/>
            <a:chExt cx="6168573" cy="1415144"/>
          </a:xfrm>
        </p:grpSpPr>
        <p:grpSp>
          <p:nvGrpSpPr>
            <p:cNvPr id="8" name="组合 7"/>
            <p:cNvGrpSpPr/>
            <p:nvPr/>
          </p:nvGrpSpPr>
          <p:grpSpPr>
            <a:xfrm>
              <a:off x="3018969" y="333831"/>
              <a:ext cx="6168573" cy="1415144"/>
              <a:chOff x="3018969" y="812800"/>
              <a:chExt cx="6168573" cy="1415144"/>
            </a:xfrm>
          </p:grpSpPr>
          <p:sp>
            <p:nvSpPr>
              <p:cNvPr id="5" name="五边形 2"/>
              <p:cNvSpPr/>
              <p:nvPr/>
            </p:nvSpPr>
            <p:spPr>
              <a:xfrm flipH="1">
                <a:off x="3018969" y="1117600"/>
                <a:ext cx="1538515" cy="1103088"/>
              </a:xfrm>
              <a:custGeom>
                <a:avLst/>
                <a:gdLst>
                  <a:gd name="connsiteX0" fmla="*/ 0 w 2177143"/>
                  <a:gd name="connsiteY0" fmla="*/ 0 h 1277257"/>
                  <a:gd name="connsiteX1" fmla="*/ 1538515 w 2177143"/>
                  <a:gd name="connsiteY1" fmla="*/ 0 h 1277257"/>
                  <a:gd name="connsiteX2" fmla="*/ 2177143 w 2177143"/>
                  <a:gd name="connsiteY2" fmla="*/ 638629 h 1277257"/>
                  <a:gd name="connsiteX3" fmla="*/ 1538515 w 2177143"/>
                  <a:gd name="connsiteY3" fmla="*/ 1277257 h 1277257"/>
                  <a:gd name="connsiteX4" fmla="*/ 0 w 2177143"/>
                  <a:gd name="connsiteY4" fmla="*/ 1277257 h 1277257"/>
                  <a:gd name="connsiteX5" fmla="*/ 0 w 2177143"/>
                  <a:gd name="connsiteY5" fmla="*/ 0 h 1277257"/>
                  <a:gd name="connsiteX0-1" fmla="*/ 0 w 1538515"/>
                  <a:gd name="connsiteY0-2" fmla="*/ 0 h 1277257"/>
                  <a:gd name="connsiteX1-3" fmla="*/ 1538515 w 1538515"/>
                  <a:gd name="connsiteY1-4" fmla="*/ 0 h 1277257"/>
                  <a:gd name="connsiteX2-5" fmla="*/ 812800 w 1538515"/>
                  <a:gd name="connsiteY2-6" fmla="*/ 624114 h 1277257"/>
                  <a:gd name="connsiteX3-7" fmla="*/ 1538515 w 1538515"/>
                  <a:gd name="connsiteY3-8" fmla="*/ 1277257 h 1277257"/>
                  <a:gd name="connsiteX4-9" fmla="*/ 0 w 1538515"/>
                  <a:gd name="connsiteY4-10" fmla="*/ 1277257 h 1277257"/>
                  <a:gd name="connsiteX5-11" fmla="*/ 0 w 1538515"/>
                  <a:gd name="connsiteY5-12" fmla="*/ 0 h 12772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515" h="1277257">
                    <a:moveTo>
                      <a:pt x="0" y="0"/>
                    </a:moveTo>
                    <a:lnTo>
                      <a:pt x="1538515" y="0"/>
                    </a:lnTo>
                    <a:lnTo>
                      <a:pt x="812800" y="624114"/>
                    </a:lnTo>
                    <a:lnTo>
                      <a:pt x="1538515" y="1277257"/>
                    </a:lnTo>
                    <a:lnTo>
                      <a:pt x="0" y="1277257"/>
                    </a:lnTo>
                    <a:lnTo>
                      <a:pt x="0" y="0"/>
                    </a:lnTo>
                    <a:close/>
                  </a:path>
                </a:pathLst>
              </a:custGeom>
              <a:solidFill>
                <a:srgbClr val="FEC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边形 2"/>
              <p:cNvSpPr/>
              <p:nvPr/>
            </p:nvSpPr>
            <p:spPr>
              <a:xfrm>
                <a:off x="7649027" y="1124856"/>
                <a:ext cx="1538515" cy="1103088"/>
              </a:xfrm>
              <a:custGeom>
                <a:avLst/>
                <a:gdLst>
                  <a:gd name="connsiteX0" fmla="*/ 0 w 2177143"/>
                  <a:gd name="connsiteY0" fmla="*/ 0 h 1277257"/>
                  <a:gd name="connsiteX1" fmla="*/ 1538515 w 2177143"/>
                  <a:gd name="connsiteY1" fmla="*/ 0 h 1277257"/>
                  <a:gd name="connsiteX2" fmla="*/ 2177143 w 2177143"/>
                  <a:gd name="connsiteY2" fmla="*/ 638629 h 1277257"/>
                  <a:gd name="connsiteX3" fmla="*/ 1538515 w 2177143"/>
                  <a:gd name="connsiteY3" fmla="*/ 1277257 h 1277257"/>
                  <a:gd name="connsiteX4" fmla="*/ 0 w 2177143"/>
                  <a:gd name="connsiteY4" fmla="*/ 1277257 h 1277257"/>
                  <a:gd name="connsiteX5" fmla="*/ 0 w 2177143"/>
                  <a:gd name="connsiteY5" fmla="*/ 0 h 1277257"/>
                  <a:gd name="connsiteX0-1" fmla="*/ 0 w 1538515"/>
                  <a:gd name="connsiteY0-2" fmla="*/ 0 h 1277257"/>
                  <a:gd name="connsiteX1-3" fmla="*/ 1538515 w 1538515"/>
                  <a:gd name="connsiteY1-4" fmla="*/ 0 h 1277257"/>
                  <a:gd name="connsiteX2-5" fmla="*/ 812800 w 1538515"/>
                  <a:gd name="connsiteY2-6" fmla="*/ 624114 h 1277257"/>
                  <a:gd name="connsiteX3-7" fmla="*/ 1538515 w 1538515"/>
                  <a:gd name="connsiteY3-8" fmla="*/ 1277257 h 1277257"/>
                  <a:gd name="connsiteX4-9" fmla="*/ 0 w 1538515"/>
                  <a:gd name="connsiteY4-10" fmla="*/ 1277257 h 1277257"/>
                  <a:gd name="connsiteX5-11" fmla="*/ 0 w 1538515"/>
                  <a:gd name="connsiteY5-12" fmla="*/ 0 h 12772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38515" h="1277257">
                    <a:moveTo>
                      <a:pt x="0" y="0"/>
                    </a:moveTo>
                    <a:lnTo>
                      <a:pt x="1538515" y="0"/>
                    </a:lnTo>
                    <a:lnTo>
                      <a:pt x="812800" y="624114"/>
                    </a:lnTo>
                    <a:lnTo>
                      <a:pt x="1538515" y="1277257"/>
                    </a:lnTo>
                    <a:lnTo>
                      <a:pt x="0" y="1277257"/>
                    </a:lnTo>
                    <a:lnTo>
                      <a:pt x="0" y="0"/>
                    </a:lnTo>
                    <a:close/>
                  </a:path>
                </a:pathLst>
              </a:custGeom>
              <a:solidFill>
                <a:srgbClr val="FEC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831771" y="812800"/>
                <a:ext cx="4528457" cy="11030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V="1">
                <a:off x="7649027" y="1923144"/>
                <a:ext cx="725713" cy="304800"/>
              </a:xfrm>
              <a:prstGeom prst="rtTriangle">
                <a:avLst/>
              </a:prstGeom>
              <a:solidFill>
                <a:srgbClr val="C79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H="1" flipV="1">
                <a:off x="3831771" y="1915888"/>
                <a:ext cx="725713" cy="304800"/>
              </a:xfrm>
              <a:prstGeom prst="rtTriangle">
                <a:avLst/>
              </a:prstGeom>
              <a:solidFill>
                <a:srgbClr val="C79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a:off x="3911600" y="1357093"/>
              <a:ext cx="436879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11600" y="391895"/>
              <a:ext cx="436879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185885" y="711201"/>
              <a:ext cx="67491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36688" y="1647375"/>
              <a:ext cx="117565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743371" y="1676403"/>
              <a:ext cx="117565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74740" y="711201"/>
              <a:ext cx="67491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350326" y="360807"/>
            <a:ext cx="1505858" cy="1107996"/>
          </a:xfrm>
          <a:prstGeom prst="rect">
            <a:avLst/>
          </a:prstGeom>
          <a:noFill/>
        </p:spPr>
        <p:txBody>
          <a:bodyPr wrap="square" rtlCol="0">
            <a:spAutoFit/>
          </a:bodyPr>
          <a:lstStyle/>
          <a:p>
            <a:r>
              <a:rPr lang="en-US" altLang="zh-CN" sz="6600" b="1" dirty="0" smtClean="0">
                <a:solidFill>
                  <a:schemeClr val="bg1"/>
                </a:solidFill>
                <a:latin typeface="Arial Black" panose="020B0A04020102020204" pitchFamily="34" charset="0"/>
              </a:rPr>
              <a:t>90</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493330" y="525583"/>
            <a:ext cx="431799"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后</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316512" y="1701031"/>
            <a:ext cx="7217234" cy="5539978"/>
          </a:xfrm>
          <a:prstGeom prst="rect">
            <a:avLst/>
          </a:prstGeom>
          <a:noFill/>
        </p:spPr>
        <p:txBody>
          <a:bodyPr wrap="square" lIns="0" tIns="0" rIns="0" bIns="0" rtlCol="0">
            <a:spAutoFit/>
          </a:bodyPr>
          <a:lstStyle/>
          <a:p>
            <a:r>
              <a:rPr lang="en-US" altLang="zh-CN" sz="36000" b="1" dirty="0" smtClean="0">
                <a:solidFill>
                  <a:srgbClr val="FEDB65"/>
                </a:solidFill>
                <a:latin typeface="Arial Black" panose="020B0A04020102020204" pitchFamily="34" charset="0"/>
                <a:ea typeface="微软雅黑" panose="020B0503020204020204" pitchFamily="34" charset="-122"/>
              </a:rPr>
              <a:t>90</a:t>
            </a:r>
            <a:endParaRPr lang="zh-CN" altLang="en-US" sz="36000" b="1" dirty="0">
              <a:solidFill>
                <a:srgbClr val="FEDB65"/>
              </a:solidFill>
              <a:latin typeface="Arial Black" panose="020B0A04020102020204" pitchFamily="34" charset="0"/>
              <a:ea typeface="微软雅黑" panose="020B0503020204020204" pitchFamily="34" charset="-122"/>
            </a:endParaRPr>
          </a:p>
        </p:txBody>
      </p:sp>
      <p:sp>
        <p:nvSpPr>
          <p:cNvPr id="25" name="文本框 24"/>
          <p:cNvSpPr txBox="1"/>
          <p:nvPr/>
        </p:nvSpPr>
        <p:spPr>
          <a:xfrm>
            <a:off x="1764727" y="2540996"/>
            <a:ext cx="1741714" cy="523220"/>
          </a:xfrm>
          <a:prstGeom prst="rect">
            <a:avLst/>
          </a:prstGeom>
          <a:noFill/>
        </p:spPr>
        <p:txBody>
          <a:bodyPr wrap="square" rIns="0" rtlCol="0">
            <a:spAutoFit/>
          </a:bodyPr>
          <a:lstStyle/>
          <a:p>
            <a:r>
              <a:rPr lang="zh-CN" altLang="en-US" sz="2800" dirty="0" smtClean="0">
                <a:solidFill>
                  <a:srgbClr val="FFDB63"/>
                </a:solidFill>
                <a:latin typeface="微软雅黑" panose="020B0503020204020204" pitchFamily="34" charset="-122"/>
                <a:ea typeface="微软雅黑" panose="020B0503020204020204" pitchFamily="34" charset="-122"/>
              </a:rPr>
              <a:t>我是一个</a:t>
            </a:r>
            <a:endParaRPr lang="zh-CN" altLang="en-US" sz="2800" dirty="0">
              <a:solidFill>
                <a:srgbClr val="FFDB63"/>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695783" y="3038545"/>
            <a:ext cx="1719859" cy="706755"/>
          </a:xfrm>
          <a:prstGeom prst="rect">
            <a:avLst/>
          </a:prstGeom>
          <a:noFill/>
        </p:spPr>
        <p:txBody>
          <a:bodyPr wrap="square" rIns="0" rtlCol="0">
            <a:spAutoFit/>
          </a:bodyPr>
          <a:lstStyle/>
          <a:p>
            <a:r>
              <a:rPr lang="zh-CN" altLang="en-US" sz="4000" b="1" dirty="0" smtClean="0">
                <a:solidFill>
                  <a:srgbClr val="FFDB63"/>
                </a:solidFill>
                <a:latin typeface="微软雅黑" panose="020B0503020204020204" pitchFamily="34" charset="-122"/>
                <a:ea typeface="微软雅黑" panose="020B0503020204020204" pitchFamily="34" charset="-122"/>
              </a:rPr>
              <a:t>爱运动</a:t>
            </a:r>
            <a:endParaRPr lang="zh-CN" altLang="en-US" sz="4000" b="1" dirty="0">
              <a:solidFill>
                <a:srgbClr val="FFDB6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719409" y="3692446"/>
            <a:ext cx="1719859" cy="707886"/>
          </a:xfrm>
          <a:prstGeom prst="rect">
            <a:avLst/>
          </a:prstGeom>
          <a:noFill/>
        </p:spPr>
        <p:txBody>
          <a:bodyPr wrap="square" rIns="0" rtlCol="0">
            <a:spAutoFit/>
          </a:bodyPr>
          <a:lstStyle/>
          <a:p>
            <a:r>
              <a:rPr lang="zh-CN" altLang="en-US" sz="4000" b="1" dirty="0" smtClean="0">
                <a:solidFill>
                  <a:srgbClr val="FFDB63"/>
                </a:solidFill>
                <a:latin typeface="微软雅黑" panose="020B0503020204020204" pitchFamily="34" charset="-122"/>
                <a:ea typeface="微软雅黑" panose="020B0503020204020204" pitchFamily="34" charset="-122"/>
              </a:rPr>
              <a:t>勤思考</a:t>
            </a:r>
            <a:endParaRPr lang="zh-CN" altLang="en-US" sz="4000" b="1" dirty="0">
              <a:solidFill>
                <a:srgbClr val="FFDB63"/>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695784" y="4346347"/>
            <a:ext cx="1719858" cy="706755"/>
          </a:xfrm>
          <a:prstGeom prst="rect">
            <a:avLst/>
          </a:prstGeom>
          <a:noFill/>
        </p:spPr>
        <p:txBody>
          <a:bodyPr wrap="square" rIns="0" rtlCol="0">
            <a:spAutoFit/>
          </a:bodyPr>
          <a:lstStyle/>
          <a:p>
            <a:r>
              <a:rPr lang="zh-CN" altLang="en-US" sz="4000" b="1" dirty="0" smtClean="0">
                <a:solidFill>
                  <a:srgbClr val="FFDB63"/>
                </a:solidFill>
                <a:latin typeface="微软雅黑" panose="020B0503020204020204" pitchFamily="34" charset="-122"/>
                <a:ea typeface="微软雅黑" panose="020B0503020204020204" pitchFamily="34" charset="-122"/>
              </a:rPr>
              <a:t>肯动手</a:t>
            </a:r>
            <a:endParaRPr lang="zh-CN" altLang="en-US" sz="4000" b="1" dirty="0">
              <a:solidFill>
                <a:srgbClr val="FFDB6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923307" y="4901910"/>
            <a:ext cx="1349831" cy="1400383"/>
          </a:xfrm>
          <a:prstGeom prst="rect">
            <a:avLst/>
          </a:prstGeom>
          <a:noFill/>
        </p:spPr>
        <p:txBody>
          <a:bodyPr wrap="square" lIns="0" tIns="0" rIns="0" bIns="0" rtlCol="0">
            <a:spAutoFit/>
          </a:bodyPr>
          <a:lstStyle/>
          <a:p>
            <a:r>
              <a:rPr lang="zh-CN" altLang="en-US" sz="8800" dirty="0" smtClean="0">
                <a:solidFill>
                  <a:srgbClr val="FFDB63"/>
                </a:solidFill>
                <a:latin typeface="微软雅黑" panose="020B0503020204020204" pitchFamily="34" charset="-122"/>
                <a:ea typeface="微软雅黑" panose="020B0503020204020204" pitchFamily="34" charset="-122"/>
              </a:rPr>
              <a:t>的</a:t>
            </a:r>
            <a:endParaRPr lang="zh-CN" altLang="en-US" sz="8800" dirty="0">
              <a:solidFill>
                <a:srgbClr val="FFDB63"/>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321796" y="2599839"/>
            <a:ext cx="1358153" cy="1446550"/>
          </a:xfrm>
          <a:prstGeom prst="rect">
            <a:avLst/>
          </a:prstGeom>
          <a:noFill/>
        </p:spPr>
        <p:txBody>
          <a:bodyPr wrap="square" tIns="0" rtlCol="0">
            <a:spAutoFit/>
          </a:bodyPr>
          <a:lstStyle/>
          <a:p>
            <a:r>
              <a:rPr lang="zh-CN" altLang="en-US" sz="8800" dirty="0" smtClean="0">
                <a:solidFill>
                  <a:srgbClr val="FFDB63"/>
                </a:solidFill>
                <a:latin typeface="微软雅黑" panose="020B0503020204020204" pitchFamily="34" charset="-122"/>
                <a:ea typeface="微软雅黑" panose="020B0503020204020204" pitchFamily="34" charset="-122"/>
              </a:rPr>
              <a:t>后</a:t>
            </a:r>
            <a:endParaRPr lang="zh-CN" altLang="en-US" sz="8800" dirty="0">
              <a:solidFill>
                <a:srgbClr val="FFDB63"/>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brightnessContrast bright="91000"/>
                    </a14:imgEffect>
                  </a14:imgLayer>
                </a14:imgProps>
              </a:ext>
              <a:ext uri="{28A0092B-C50C-407E-A947-70E740481C1C}">
                <a14:useLocalDpi xmlns:a14="http://schemas.microsoft.com/office/drawing/2010/main" val="0"/>
              </a:ext>
            </a:extLst>
          </a:blip>
          <a:stretch>
            <a:fillRect/>
          </a:stretch>
        </p:blipFill>
        <p:spPr>
          <a:xfrm>
            <a:off x="9576825" y="4100044"/>
            <a:ext cx="848094" cy="2179866"/>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897086" y="2457789"/>
            <a:ext cx="4397828" cy="2246769"/>
          </a:xfrm>
          <a:prstGeom prst="rect">
            <a:avLst/>
          </a:prstGeom>
          <a:noFill/>
        </p:spPr>
        <p:txBody>
          <a:bodyPr wrap="square" rtlCol="0">
            <a:spAutoFit/>
          </a:bodyPr>
          <a:lstStyle/>
          <a:p>
            <a:pPr algn="ctr"/>
            <a:r>
              <a:rPr lang="zh-CN" altLang="en-US" sz="6000" b="1" dirty="0" smtClean="0">
                <a:solidFill>
                  <a:srgbClr val="229FD7"/>
                </a:solidFill>
                <a:latin typeface="微软雅黑" panose="020B0503020204020204" pitchFamily="34" charset="-122"/>
                <a:ea typeface="微软雅黑" panose="020B0503020204020204" pitchFamily="34" charset="-122"/>
              </a:rPr>
              <a:t>校内校外</a:t>
            </a:r>
            <a:endParaRPr lang="en-US" altLang="zh-CN" sz="6000" b="1" dirty="0" smtClean="0">
              <a:solidFill>
                <a:srgbClr val="229FD7"/>
              </a:solidFill>
              <a:latin typeface="微软雅黑" panose="020B0503020204020204" pitchFamily="34" charset="-122"/>
              <a:ea typeface="微软雅黑" panose="020B0503020204020204" pitchFamily="34" charset="-122"/>
            </a:endParaRPr>
          </a:p>
          <a:p>
            <a:pPr algn="ctr"/>
            <a:r>
              <a:rPr lang="zh-CN" altLang="en-US" sz="8000" b="1" dirty="0" smtClean="0">
                <a:solidFill>
                  <a:srgbClr val="229FD7"/>
                </a:solidFill>
                <a:latin typeface="微软雅黑" panose="020B0503020204020204" pitchFamily="34" charset="-122"/>
                <a:ea typeface="微软雅黑" panose="020B0503020204020204" pitchFamily="34" charset="-122"/>
              </a:rPr>
              <a:t>工作经历</a:t>
            </a:r>
            <a:endParaRPr lang="zh-CN" altLang="en-US" sz="8000" b="1" dirty="0">
              <a:solidFill>
                <a:srgbClr val="229FD7"/>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588000" y="5558971"/>
            <a:ext cx="1016000" cy="1016000"/>
            <a:chOff x="5225143" y="5558971"/>
            <a:chExt cx="1016000" cy="1016000"/>
          </a:xfrm>
        </p:grpSpPr>
        <p:sp>
          <p:nvSpPr>
            <p:cNvPr id="4" name="椭圆 3"/>
            <p:cNvSpPr/>
            <p:nvPr/>
          </p:nvSpPr>
          <p:spPr>
            <a:xfrm>
              <a:off x="5225143" y="5558971"/>
              <a:ext cx="1016000" cy="1016000"/>
            </a:xfrm>
            <a:prstGeom prst="ellipse">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5454221" y="5870062"/>
              <a:ext cx="557845" cy="480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708015" y="4973320"/>
            <a:ext cx="103187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简介</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337143" cy="3392488"/>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392488"/>
            <a:ext cx="12337143" cy="3465512"/>
          </a:xfrm>
          <a:prstGeom prst="rect">
            <a:avLst/>
          </a:prstGeom>
          <a:solidFill>
            <a:srgbClr val="1F9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696856" y="0"/>
            <a:ext cx="943429" cy="9434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1485" y="943429"/>
            <a:ext cx="2119086" cy="21190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2899230" y="535101"/>
            <a:ext cx="2979056" cy="13517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102728" y="3722461"/>
            <a:ext cx="2119086" cy="21190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2772229" y="2514827"/>
            <a:ext cx="6654798" cy="20533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045840" y="5196114"/>
            <a:ext cx="3519942" cy="166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89025" y="1143635"/>
            <a:ext cx="2233295" cy="1691640"/>
          </a:xfrm>
          <a:prstGeom prst="rect">
            <a:avLst/>
          </a:prstGeom>
          <a:noFill/>
        </p:spPr>
        <p:txBody>
          <a:bodyPr wrap="square" rtlCol="0">
            <a:spAutoFit/>
          </a:bodyPr>
          <a:lstStyle/>
          <a:p>
            <a:r>
              <a:rPr lang="en-US" altLang="zh-CN" sz="4000" dirty="0" smtClean="0">
                <a:solidFill>
                  <a:srgbClr val="206A98"/>
                </a:solidFill>
                <a:latin typeface="微软雅黑" panose="020B0503020204020204" pitchFamily="34" charset="-122"/>
                <a:ea typeface="微软雅黑" panose="020B0503020204020204" pitchFamily="34" charset="-122"/>
              </a:rPr>
              <a:t>2015 </a:t>
            </a:r>
            <a:r>
              <a:rPr lang="en-US" altLang="zh-CN" sz="2400" dirty="0" smtClean="0">
                <a:solidFill>
                  <a:srgbClr val="206A98"/>
                </a:solidFill>
                <a:latin typeface="微软雅黑" panose="020B0503020204020204" pitchFamily="34" charset="-122"/>
                <a:ea typeface="微软雅黑" panose="020B0503020204020204" pitchFamily="34" charset="-122"/>
              </a:rPr>
              <a:t>11</a:t>
            </a:r>
            <a:endParaRPr lang="en-US" altLang="zh-CN" sz="2400" dirty="0" smtClean="0">
              <a:solidFill>
                <a:srgbClr val="206A98"/>
              </a:solidFill>
              <a:latin typeface="微软雅黑" panose="020B0503020204020204" pitchFamily="34" charset="-122"/>
              <a:ea typeface="微软雅黑" panose="020B0503020204020204" pitchFamily="34" charset="-122"/>
            </a:endParaRPr>
          </a:p>
          <a:p>
            <a:r>
              <a:rPr lang="zh-CN" altLang="en-US" sz="2400" dirty="0" smtClean="0">
                <a:solidFill>
                  <a:srgbClr val="206A98"/>
                </a:solidFill>
                <a:latin typeface="微软雅黑" panose="020B0503020204020204" pitchFamily="34" charset="-122"/>
                <a:ea typeface="微软雅黑" panose="020B0503020204020204" pitchFamily="34" charset="-122"/>
              </a:rPr>
              <a:t>至</a:t>
            </a:r>
            <a:endParaRPr lang="en-US" altLang="zh-CN" sz="2400" dirty="0" smtClean="0">
              <a:solidFill>
                <a:srgbClr val="206A98"/>
              </a:solidFill>
              <a:latin typeface="微软雅黑" panose="020B0503020204020204" pitchFamily="34" charset="-122"/>
              <a:ea typeface="微软雅黑" panose="020B0503020204020204" pitchFamily="34" charset="-122"/>
            </a:endParaRPr>
          </a:p>
          <a:p>
            <a:r>
              <a:rPr lang="en-US" altLang="zh-CN" sz="4000" dirty="0" smtClean="0">
                <a:solidFill>
                  <a:srgbClr val="206A98"/>
                </a:solidFill>
                <a:latin typeface="微软雅黑" panose="020B0503020204020204" pitchFamily="34" charset="-122"/>
                <a:ea typeface="微软雅黑" panose="020B0503020204020204" pitchFamily="34" charset="-122"/>
              </a:rPr>
              <a:t>2016 </a:t>
            </a:r>
            <a:r>
              <a:rPr lang="en-US" altLang="zh-CN" sz="2400" dirty="0" smtClean="0">
                <a:solidFill>
                  <a:srgbClr val="206A98"/>
                </a:solidFill>
                <a:latin typeface="微软雅黑" panose="020B0503020204020204" pitchFamily="34" charset="-122"/>
                <a:ea typeface="微软雅黑" panose="020B0503020204020204" pitchFamily="34" charset="-122"/>
              </a:rPr>
              <a:t>11</a:t>
            </a:r>
            <a:endParaRPr lang="zh-CN" altLang="en-US" sz="2400" dirty="0">
              <a:solidFill>
                <a:srgbClr val="206A9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552950" y="1143635"/>
            <a:ext cx="8009255" cy="706755"/>
          </a:xfrm>
          <a:prstGeom prst="rect">
            <a:avLst/>
          </a:prstGeom>
          <a:noFill/>
        </p:spPr>
        <p:txBody>
          <a:bodyPr wrap="square" rtlCol="0">
            <a:spAutoFit/>
          </a:bodyPr>
          <a:lstStyle/>
          <a:p>
            <a:r>
              <a:rPr lang="zh-CN" sz="4000" b="1" dirty="0" smtClean="0">
                <a:solidFill>
                  <a:schemeClr val="bg1"/>
                </a:solidFill>
                <a:latin typeface="微软雅黑" panose="020B0503020204020204" pitchFamily="34" charset="-122"/>
                <a:ea typeface="微软雅黑" panose="020B0503020204020204" pitchFamily="34" charset="-122"/>
              </a:rPr>
              <a:t>智能餐饮服务机器人综合管理平台</a:t>
            </a:r>
            <a:endParaRPr 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478054" y="4181839"/>
            <a:ext cx="1631989" cy="1198880"/>
          </a:xfrm>
          <a:prstGeom prst="rect">
            <a:avLst/>
          </a:prstGeom>
          <a:noFill/>
        </p:spPr>
        <p:txBody>
          <a:bodyPr wrap="square" rtlCol="0">
            <a:spAutoFit/>
          </a:bodyPr>
          <a:lstStyle/>
          <a:p>
            <a:r>
              <a:rPr lang="en-US" altLang="zh-CN" sz="4000" smtClean="0">
                <a:solidFill>
                  <a:srgbClr val="206A98"/>
                </a:solidFill>
                <a:latin typeface="微软雅黑" panose="020B0503020204020204" pitchFamily="34" charset="-122"/>
                <a:ea typeface="微软雅黑" panose="020B0503020204020204" pitchFamily="34" charset="-122"/>
              </a:rPr>
              <a:t>2017</a:t>
            </a:r>
            <a:r>
              <a:rPr lang="zh-CN" altLang="en-US" sz="3200" smtClean="0">
                <a:solidFill>
                  <a:srgbClr val="206A98"/>
                </a:solidFill>
                <a:latin typeface="微软雅黑" panose="020B0503020204020204" pitchFamily="34" charset="-122"/>
                <a:ea typeface="微软雅黑" panose="020B0503020204020204" pitchFamily="34" charset="-122"/>
              </a:rPr>
              <a:t>年</a:t>
            </a:r>
            <a:r>
              <a:rPr lang="en-US" altLang="zh-CN" sz="3200" smtClean="0">
                <a:solidFill>
                  <a:srgbClr val="206A98"/>
                </a:solidFill>
                <a:latin typeface="微软雅黑" panose="020B0503020204020204" pitchFamily="34" charset="-122"/>
                <a:ea typeface="微软雅黑" panose="020B0503020204020204" pitchFamily="34" charset="-122"/>
              </a:rPr>
              <a:t>6</a:t>
            </a:r>
            <a:r>
              <a:rPr lang="zh-CN" altLang="en-US" sz="3200" smtClean="0">
                <a:solidFill>
                  <a:srgbClr val="206A98"/>
                </a:solidFill>
                <a:latin typeface="微软雅黑" panose="020B0503020204020204" pitchFamily="34" charset="-122"/>
                <a:ea typeface="微软雅黑" panose="020B0503020204020204" pitchFamily="34" charset="-122"/>
              </a:rPr>
              <a:t>月</a:t>
            </a:r>
            <a:endParaRPr lang="zh-CN" altLang="en-US" sz="3200" dirty="0">
              <a:solidFill>
                <a:srgbClr val="206A98"/>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74376" y="3809413"/>
            <a:ext cx="5803901" cy="706755"/>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IM</a:t>
            </a:r>
            <a:r>
              <a:rPr lang="zh-CN" altLang="en-US" sz="4000" b="1" dirty="0">
                <a:solidFill>
                  <a:schemeClr val="bg1"/>
                </a:solidFill>
                <a:latin typeface="微软雅黑" panose="020B0503020204020204" pitchFamily="34" charset="-122"/>
                <a:ea typeface="微软雅黑" panose="020B0503020204020204" pitchFamily="34" charset="-122"/>
              </a:rPr>
              <a:t>即时通讯系统</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5441" y="5910628"/>
            <a:ext cx="5803901" cy="706755"/>
          </a:xfrm>
          <a:prstGeom prst="rect">
            <a:avLst/>
          </a:prstGeom>
          <a:noFill/>
        </p:spPr>
        <p:txBody>
          <a:bodyPr wrap="square" rtlCol="0">
            <a:spAutoFit/>
          </a:bodyPr>
          <a:p>
            <a:r>
              <a:rPr lang="zh-CN" sz="4000" b="1" dirty="0">
                <a:solidFill>
                  <a:schemeClr val="bg1"/>
                </a:solidFill>
                <a:latin typeface="微软雅黑" panose="020B0503020204020204" pitchFamily="34" charset="-122"/>
                <a:ea typeface="微软雅黑" panose="020B0503020204020204" pitchFamily="34" charset="-122"/>
              </a:rPr>
              <a:t>微信朋友圈数据采集系统</a:t>
            </a:r>
            <a:endParaRPr lang="zh-CN"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right)">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6" grpId="0"/>
      <p:bldP spid="9" grpId="0"/>
      <p:bldP spid="13" grpId="0"/>
      <p:bldP spid="1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392488"/>
          </a:xfrm>
          <a:prstGeom prst="rect">
            <a:avLst/>
          </a:prstGeom>
          <a:solidFill>
            <a:srgbClr val="1D8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590" y="3392488"/>
            <a:ext cx="12192000" cy="3465512"/>
          </a:xfrm>
          <a:prstGeom prst="rect">
            <a:avLst/>
          </a:prstGeom>
          <a:solidFill>
            <a:srgbClr val="1A7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982663" y="887602"/>
            <a:ext cx="2119086" cy="21190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089080" y="3722461"/>
            <a:ext cx="2119086" cy="21190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H="1">
            <a:off x="2661314" y="-27296"/>
            <a:ext cx="3407390" cy="1512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p:cNvCxnSpPr>
          <p:nvPr/>
        </p:nvCxnSpPr>
        <p:spPr>
          <a:xfrm>
            <a:off x="2791416" y="2696355"/>
            <a:ext cx="6565991" cy="15875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14" idx="6"/>
          </p:cNvCxnSpPr>
          <p:nvPr/>
        </p:nvCxnSpPr>
        <p:spPr>
          <a:xfrm flipH="1">
            <a:off x="2911475" y="5287645"/>
            <a:ext cx="6516370" cy="12763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381125" y="1426845"/>
            <a:ext cx="1721485" cy="1198880"/>
          </a:xfrm>
          <a:prstGeom prst="rect">
            <a:avLst/>
          </a:prstGeom>
          <a:noFill/>
        </p:spPr>
        <p:txBody>
          <a:bodyPr wrap="square" rtlCol="0">
            <a:spAutoFit/>
          </a:bodyPr>
          <a:lstStyle/>
          <a:p>
            <a:r>
              <a:rPr lang="en-US" altLang="zh-CN" sz="4000" dirty="0" smtClean="0">
                <a:solidFill>
                  <a:srgbClr val="206A98"/>
                </a:solidFill>
                <a:latin typeface="微软雅黑" panose="020B0503020204020204" pitchFamily="34" charset="-122"/>
                <a:ea typeface="微软雅黑" panose="020B0503020204020204" pitchFamily="34" charset="-122"/>
              </a:rPr>
              <a:t>2017</a:t>
            </a:r>
            <a:r>
              <a:rPr lang="zh-CN" altLang="en-US" sz="3200" dirty="0" smtClean="0">
                <a:solidFill>
                  <a:srgbClr val="206A98"/>
                </a:solidFill>
                <a:latin typeface="微软雅黑" panose="020B0503020204020204" pitchFamily="34" charset="-122"/>
                <a:ea typeface="微软雅黑" panose="020B0503020204020204" pitchFamily="34" charset="-122"/>
              </a:rPr>
              <a:t>年</a:t>
            </a:r>
            <a:r>
              <a:rPr lang="en-US" altLang="zh-CN" sz="3200" dirty="0" smtClean="0">
                <a:solidFill>
                  <a:srgbClr val="206A98"/>
                </a:solidFill>
                <a:latin typeface="微软雅黑" panose="020B0503020204020204" pitchFamily="34" charset="-122"/>
                <a:ea typeface="微软雅黑" panose="020B0503020204020204" pitchFamily="34" charset="-122"/>
              </a:rPr>
              <a:t>11</a:t>
            </a:r>
            <a:r>
              <a:rPr lang="zh-CN" altLang="en-US" sz="3200" dirty="0" smtClean="0">
                <a:solidFill>
                  <a:srgbClr val="206A98"/>
                </a:solidFill>
                <a:latin typeface="微软雅黑" panose="020B0503020204020204" pitchFamily="34" charset="-122"/>
                <a:ea typeface="微软雅黑" panose="020B0503020204020204" pitchFamily="34" charset="-122"/>
              </a:rPr>
              <a:t>月</a:t>
            </a:r>
            <a:endParaRPr lang="zh-CN" altLang="en-US" sz="3200" dirty="0">
              <a:solidFill>
                <a:srgbClr val="206A98"/>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817745" y="1277620"/>
            <a:ext cx="5902960" cy="706755"/>
          </a:xfrm>
          <a:prstGeom prst="rect">
            <a:avLst/>
          </a:prstGeom>
          <a:noFill/>
        </p:spPr>
        <p:txBody>
          <a:bodyPr wrap="square" rtlCol="0">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广州大学人才招聘系统</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427726" y="4181839"/>
            <a:ext cx="1545074" cy="1198880"/>
          </a:xfrm>
          <a:prstGeom prst="rect">
            <a:avLst/>
          </a:prstGeom>
          <a:noFill/>
        </p:spPr>
        <p:txBody>
          <a:bodyPr wrap="square" rtlCol="0">
            <a:spAutoFit/>
          </a:bodyPr>
          <a:lstStyle/>
          <a:p>
            <a:r>
              <a:rPr lang="en-US" altLang="zh-CN" sz="4000" dirty="0" smtClean="0">
                <a:solidFill>
                  <a:srgbClr val="206A98"/>
                </a:solidFill>
                <a:latin typeface="微软雅黑" panose="020B0503020204020204" pitchFamily="34" charset="-122"/>
                <a:ea typeface="微软雅黑" panose="020B0503020204020204" pitchFamily="34" charset="-122"/>
              </a:rPr>
              <a:t>2018</a:t>
            </a:r>
            <a:r>
              <a:rPr lang="zh-CN" altLang="en-US" sz="3200" dirty="0" smtClean="0">
                <a:solidFill>
                  <a:srgbClr val="206A98"/>
                </a:solidFill>
                <a:latin typeface="微软雅黑" panose="020B0503020204020204" pitchFamily="34" charset="-122"/>
                <a:ea typeface="微软雅黑" panose="020B0503020204020204" pitchFamily="34" charset="-122"/>
              </a:rPr>
              <a:t>年</a:t>
            </a:r>
            <a:r>
              <a:rPr lang="en-US" altLang="zh-CN" sz="3200" dirty="0" smtClean="0">
                <a:solidFill>
                  <a:srgbClr val="206A98"/>
                </a:solidFill>
                <a:latin typeface="微软雅黑" panose="020B0503020204020204" pitchFamily="34" charset="-122"/>
                <a:ea typeface="微软雅黑" panose="020B0503020204020204" pitchFamily="34" charset="-122"/>
              </a:rPr>
              <a:t>2</a:t>
            </a:r>
            <a:r>
              <a:rPr lang="zh-CN" altLang="en-US" sz="3200" dirty="0" smtClean="0">
                <a:solidFill>
                  <a:srgbClr val="206A98"/>
                </a:solidFill>
                <a:latin typeface="微软雅黑" panose="020B0503020204020204" pitchFamily="34" charset="-122"/>
                <a:ea typeface="微软雅黑" panose="020B0503020204020204" pitchFamily="34" charset="-122"/>
              </a:rPr>
              <a:t>月</a:t>
            </a:r>
            <a:endParaRPr lang="zh-CN" altLang="en-US" sz="3200" dirty="0">
              <a:solidFill>
                <a:srgbClr val="206A9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82712" y="3939282"/>
            <a:ext cx="5980611" cy="645160"/>
          </a:xfrm>
          <a:prstGeom prst="rect">
            <a:avLst/>
          </a:prstGeom>
          <a:noFill/>
        </p:spPr>
        <p:txBody>
          <a:bodyPr wrap="squar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校友会基金会管理系统</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a:xfrm>
            <a:off x="2418715" y="6347460"/>
            <a:ext cx="492760" cy="4330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76277" y="5918577"/>
            <a:ext cx="5980611" cy="645160"/>
          </a:xfrm>
          <a:prstGeom prst="rect">
            <a:avLst/>
          </a:prstGeom>
          <a:noFill/>
        </p:spPr>
        <p:txBody>
          <a:bodyPr wrap="square" rtlCol="0">
            <a:spAutoFit/>
          </a:bodyPr>
          <a:p>
            <a:r>
              <a:rPr lang="en-US" altLang="zh-CN" sz="3600" b="1" dirty="0">
                <a:solidFill>
                  <a:schemeClr val="bg1"/>
                </a:solidFill>
                <a:latin typeface="微软雅黑" panose="020B0503020204020204" pitchFamily="34" charset="-122"/>
                <a:ea typeface="微软雅黑" panose="020B0503020204020204" pitchFamily="34" charset="-122"/>
              </a:rPr>
              <a:t>web</a:t>
            </a:r>
            <a:r>
              <a:rPr lang="zh-CN" altLang="en-US" sz="3600" b="1" dirty="0">
                <a:solidFill>
                  <a:schemeClr val="bg1"/>
                </a:solidFill>
                <a:latin typeface="微软雅黑" panose="020B0503020204020204" pitchFamily="34" charset="-122"/>
                <a:ea typeface="微软雅黑" panose="020B0503020204020204" pitchFamily="34" charset="-122"/>
              </a:rPr>
              <a:t>渗透学习</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418715" y="6441440"/>
            <a:ext cx="546100" cy="245110"/>
          </a:xfrm>
          <a:prstGeom prst="rect">
            <a:avLst/>
          </a:prstGeom>
          <a:noFill/>
        </p:spPr>
        <p:txBody>
          <a:bodyPr wrap="square" rtlCol="0">
            <a:spAutoFit/>
          </a:bodyPr>
          <a:p>
            <a:r>
              <a:rPr lang="zh-CN" sz="1000" dirty="0" smtClean="0">
                <a:solidFill>
                  <a:srgbClr val="206A98"/>
                </a:solidFill>
                <a:latin typeface="微软雅黑" panose="020B0503020204020204" pitchFamily="34" charset="-122"/>
                <a:ea typeface="微软雅黑" panose="020B0503020204020204" pitchFamily="34" charset="-122"/>
              </a:rPr>
              <a:t>现在</a:t>
            </a:r>
            <a:endParaRPr lang="zh-CN" sz="1000" dirty="0">
              <a:solidFill>
                <a:srgbClr val="206A98"/>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
                            </p:stCondLst>
                            <p:childTnLst>
                              <p:par>
                                <p:cTn id="47" presetID="23" presetClass="entr" presetSubtype="16"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right)">
                                      <p:cBhvr>
                                        <p:cTn id="54" dur="500"/>
                                        <p:tgtEl>
                                          <p:spTgt spid="8"/>
                                        </p:tgtEl>
                                      </p:cBhvr>
                                    </p:animEffect>
                                  </p:childTnLst>
                                </p:cTn>
                              </p:par>
                              <p:par>
                                <p:cTn id="55" presetID="23" presetClass="entr" presetSubtype="16"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2" grpId="0"/>
      <p:bldP spid="13" grpId="0"/>
      <p:bldP spid="6" grpId="0"/>
      <p:bldP spid="14" grpId="0" bldLvl="0" animBg="1"/>
      <p:bldP spid="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991216" y="2930566"/>
            <a:ext cx="4397828" cy="1322070"/>
          </a:xfrm>
          <a:prstGeom prst="rect">
            <a:avLst/>
          </a:prstGeom>
          <a:noFill/>
        </p:spPr>
        <p:txBody>
          <a:bodyPr wrap="square" rtlCol="0">
            <a:spAutoFit/>
          </a:bodyPr>
          <a:lstStyle/>
          <a:p>
            <a:pPr algn="ctr"/>
            <a:r>
              <a:rPr lang="zh-CN" altLang="en-US" sz="8000" b="1" dirty="0">
                <a:solidFill>
                  <a:srgbClr val="229FD7"/>
                </a:solidFill>
                <a:latin typeface="微软雅黑" panose="020B0503020204020204" pitchFamily="34" charset="-122"/>
                <a:ea typeface="微软雅黑" panose="020B0503020204020204" pitchFamily="34" charset="-122"/>
              </a:rPr>
              <a:t>详细介绍</a:t>
            </a:r>
            <a:endParaRPr lang="zh-CN" altLang="en-US" sz="5400" b="1" dirty="0">
              <a:solidFill>
                <a:srgbClr val="229FD7"/>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588000" y="5558971"/>
            <a:ext cx="1016000" cy="1016000"/>
            <a:chOff x="5225143" y="5558971"/>
            <a:chExt cx="1016000" cy="1016000"/>
          </a:xfrm>
        </p:grpSpPr>
        <p:sp>
          <p:nvSpPr>
            <p:cNvPr id="5" name="椭圆 4"/>
            <p:cNvSpPr/>
            <p:nvPr/>
          </p:nvSpPr>
          <p:spPr>
            <a:xfrm>
              <a:off x="5225143" y="5558971"/>
              <a:ext cx="1016000" cy="1016000"/>
            </a:xfrm>
            <a:prstGeom prst="ellipse">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5454221" y="5870062"/>
              <a:ext cx="557845" cy="4809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803275" y="3185160"/>
            <a:ext cx="1373505" cy="368300"/>
          </a:xfrm>
          <a:prstGeom prst="rect">
            <a:avLst/>
          </a:prstGeom>
          <a:noFill/>
        </p:spPr>
        <p:txBody>
          <a:bodyPr wrap="square" rtlCol="0">
            <a:spAutoFit/>
          </a:bodyPr>
          <a:p>
            <a:r>
              <a:rPr lang="zh-CN" altLang="en-US"/>
              <a:t>开发环境：</a:t>
            </a:r>
            <a:endParaRPr lang="zh-CN" altLang="en-US"/>
          </a:p>
        </p:txBody>
      </p:sp>
      <p:sp>
        <p:nvSpPr>
          <p:cNvPr id="6" name="文本框 5"/>
          <p:cNvSpPr txBox="1"/>
          <p:nvPr/>
        </p:nvSpPr>
        <p:spPr>
          <a:xfrm>
            <a:off x="811530" y="3717925"/>
            <a:ext cx="1373505" cy="368300"/>
          </a:xfrm>
          <a:prstGeom prst="rect">
            <a:avLst/>
          </a:prstGeom>
          <a:noFill/>
        </p:spPr>
        <p:txBody>
          <a:bodyPr wrap="square" rtlCol="0">
            <a:spAutoFit/>
          </a:bodyPr>
          <a:p>
            <a:r>
              <a:rPr lang="zh-CN" altLang="en-US"/>
              <a:t>担任职责：</a:t>
            </a:r>
            <a:endParaRPr lang="zh-CN" altLang="en-US"/>
          </a:p>
        </p:txBody>
      </p:sp>
      <p:sp>
        <p:nvSpPr>
          <p:cNvPr id="7" name="文本框 6"/>
          <p:cNvSpPr txBox="1"/>
          <p:nvPr/>
        </p:nvSpPr>
        <p:spPr>
          <a:xfrm>
            <a:off x="803275" y="4516120"/>
            <a:ext cx="1373505" cy="368300"/>
          </a:xfrm>
          <a:prstGeom prst="rect">
            <a:avLst/>
          </a:prstGeom>
          <a:noFill/>
        </p:spPr>
        <p:txBody>
          <a:bodyPr wrap="square" rtlCol="0">
            <a:spAutoFit/>
          </a:bodyPr>
          <a:p>
            <a:r>
              <a:rPr lang="zh-CN" altLang="en-US"/>
              <a:t>感想体会：</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zh-CN" altLang="en-US" sz="4000"/>
              <a:t>智能餐饮服务机器人综合管理平台</a:t>
            </a:r>
            <a:endParaRPr lang="zh-CN" altLang="en-US" sz="4000"/>
          </a:p>
        </p:txBody>
      </p:sp>
      <p:sp>
        <p:nvSpPr>
          <p:cNvPr id="9" name="文本框 8"/>
          <p:cNvSpPr txBox="1"/>
          <p:nvPr/>
        </p:nvSpPr>
        <p:spPr>
          <a:xfrm>
            <a:off x="2176780" y="3185160"/>
            <a:ext cx="7787640" cy="368300"/>
          </a:xfrm>
          <a:prstGeom prst="rect">
            <a:avLst/>
          </a:prstGeom>
          <a:noFill/>
        </p:spPr>
        <p:txBody>
          <a:bodyPr wrap="square" rtlCol="0">
            <a:spAutoFit/>
          </a:bodyPr>
          <a:p>
            <a:r>
              <a:rPr lang="zh-CN" altLang="en-US"/>
              <a:t>前端</a:t>
            </a:r>
            <a:r>
              <a:rPr lang="en-US" altLang="zh-CN"/>
              <a:t>android </a:t>
            </a:r>
            <a:r>
              <a:rPr lang="zh-CN" altLang="en-US"/>
              <a:t>，后端</a:t>
            </a:r>
            <a:r>
              <a:rPr lang="en-US" altLang="zh-CN"/>
              <a:t>golang</a:t>
            </a:r>
            <a:r>
              <a:rPr lang="zh-CN" altLang="en-US"/>
              <a:t>，数据采用</a:t>
            </a:r>
            <a:r>
              <a:rPr lang="en-US" altLang="zh-CN"/>
              <a:t>sql server 2008 </a:t>
            </a:r>
            <a:r>
              <a:rPr lang="zh-CN" altLang="en-US"/>
              <a:t>。</a:t>
            </a:r>
            <a:r>
              <a:rPr lang="en-US" altLang="zh-CN"/>
              <a:t> </a:t>
            </a:r>
            <a:endParaRPr lang="en-US" altLang="zh-CN"/>
          </a:p>
        </p:txBody>
      </p:sp>
      <p:sp>
        <p:nvSpPr>
          <p:cNvPr id="10" name="文本框 9"/>
          <p:cNvSpPr txBox="1"/>
          <p:nvPr/>
        </p:nvSpPr>
        <p:spPr>
          <a:xfrm>
            <a:off x="2176780" y="3717925"/>
            <a:ext cx="7788275" cy="368300"/>
          </a:xfrm>
          <a:prstGeom prst="rect">
            <a:avLst/>
          </a:prstGeom>
          <a:noFill/>
        </p:spPr>
        <p:txBody>
          <a:bodyPr wrap="square" rtlCol="0">
            <a:spAutoFit/>
          </a:bodyPr>
          <a:p>
            <a:r>
              <a:rPr lang="zh-CN" altLang="en-US"/>
              <a:t>我负责平板点餐系统的开发，以及后台点餐数据的录入。</a:t>
            </a:r>
            <a:endParaRPr lang="zh-CN" altLang="en-US"/>
          </a:p>
        </p:txBody>
      </p:sp>
      <p:sp>
        <p:nvSpPr>
          <p:cNvPr id="11" name="文本框 10"/>
          <p:cNvSpPr txBox="1"/>
          <p:nvPr/>
        </p:nvSpPr>
        <p:spPr>
          <a:xfrm>
            <a:off x="2193925" y="4516120"/>
            <a:ext cx="7788275" cy="1476375"/>
          </a:xfrm>
          <a:prstGeom prst="rect">
            <a:avLst/>
          </a:prstGeom>
          <a:noFill/>
        </p:spPr>
        <p:txBody>
          <a:bodyPr wrap="square" rtlCol="0">
            <a:spAutoFit/>
          </a:bodyPr>
          <a:p>
            <a:r>
              <a:rPr lang="zh-CN" altLang="en-US"/>
              <a:t>我学会了</a:t>
            </a:r>
            <a:r>
              <a:rPr lang="en-US" altLang="zh-CN"/>
              <a:t>arduno</a:t>
            </a:r>
            <a:r>
              <a:rPr lang="zh-CN" altLang="en-US"/>
              <a:t>单片机的开发，学会了使用</a:t>
            </a:r>
            <a:r>
              <a:rPr lang="en-US" altLang="zh-CN"/>
              <a:t>tcp socket</a:t>
            </a:r>
            <a:r>
              <a:rPr lang="zh-CN" altLang="en-US"/>
              <a:t>通信，以及基础安卓开发，简单</a:t>
            </a:r>
            <a:r>
              <a:rPr lang="en-US" altLang="zh-CN"/>
              <a:t>sql</a:t>
            </a:r>
            <a:r>
              <a:rPr lang="zh-CN" altLang="en-US"/>
              <a:t>语句的使用，期间遇到挺多坑的，后端的服务器数据库的配置都花了挺长时间。</a:t>
            </a:r>
            <a:endParaRPr lang="zh-CN" altLang="en-US"/>
          </a:p>
          <a:p>
            <a:r>
              <a:rPr lang="zh-CN" altLang="en-US"/>
              <a:t>一开始的页面布局是仿造美团的块状布局，后来去实地餐厅考察后发现还有一种菜谱翻页的布局也是挺好的，后来就采用翻页式菜谱。</a:t>
            </a:r>
            <a:endParaRPr lang="zh-CN" altLang="en-US"/>
          </a:p>
        </p:txBody>
      </p:sp>
      <p:sp>
        <p:nvSpPr>
          <p:cNvPr id="14" name="文本框 13"/>
          <p:cNvSpPr txBox="1"/>
          <p:nvPr/>
        </p:nvSpPr>
        <p:spPr>
          <a:xfrm>
            <a:off x="803275" y="2098675"/>
            <a:ext cx="1373505" cy="368300"/>
          </a:xfrm>
          <a:prstGeom prst="rect">
            <a:avLst/>
          </a:prstGeom>
          <a:noFill/>
        </p:spPr>
        <p:txBody>
          <a:bodyPr wrap="square" rtlCol="0">
            <a:spAutoFit/>
          </a:bodyPr>
          <a:p>
            <a:r>
              <a:rPr lang="zh-CN" altLang="en-US"/>
              <a:t>项目介绍：</a:t>
            </a:r>
            <a:endParaRPr lang="zh-CN" altLang="en-US"/>
          </a:p>
        </p:txBody>
      </p:sp>
      <p:sp>
        <p:nvSpPr>
          <p:cNvPr id="15" name="文本框 14"/>
          <p:cNvSpPr txBox="1"/>
          <p:nvPr/>
        </p:nvSpPr>
        <p:spPr>
          <a:xfrm>
            <a:off x="2194560" y="2098675"/>
            <a:ext cx="7787640" cy="922020"/>
          </a:xfrm>
          <a:prstGeom prst="rect">
            <a:avLst/>
          </a:prstGeom>
          <a:noFill/>
        </p:spPr>
        <p:txBody>
          <a:bodyPr wrap="square" rtlCol="0">
            <a:spAutoFit/>
          </a:bodyPr>
          <a:p>
            <a:r>
              <a:rPr lang="zh-CN"/>
              <a:t>本系统是融合了送餐、迎宾机器人和点餐平板的一个餐厅综合管理系统，从客人入店到离店实现无人化管理。</a:t>
            </a:r>
            <a:endParaRPr lang="zh-CN"/>
          </a:p>
          <a:p>
            <a:r>
              <a:rPr lang="zh-CN"/>
              <a:t>注：该项目最后并没有投入使用，仅限于实验室研发和参加比赛</a:t>
            </a:r>
            <a:endParaRPr lang="zh-CN"/>
          </a:p>
        </p:txBody>
      </p:sp>
      <p:pic>
        <p:nvPicPr>
          <p:cNvPr id="13" name="图片 12"/>
          <p:cNvPicPr>
            <a:picLocks noChangeAspect="1"/>
          </p:cNvPicPr>
          <p:nvPr/>
        </p:nvPicPr>
        <p:blipFill>
          <a:blip r:embed="rId1"/>
          <a:stretch>
            <a:fillRect/>
          </a:stretch>
        </p:blipFill>
        <p:spPr>
          <a:xfrm>
            <a:off x="4892040" y="1954530"/>
            <a:ext cx="2407920" cy="2948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6620" y="327660"/>
            <a:ext cx="1907540" cy="368300"/>
          </a:xfrm>
          <a:prstGeom prst="rect">
            <a:avLst/>
          </a:prstGeom>
          <a:noFill/>
        </p:spPr>
        <p:txBody>
          <a:bodyPr wrap="square" rtlCol="0">
            <a:spAutoFit/>
          </a:bodyPr>
          <a:p>
            <a:r>
              <a:rPr lang="zh-CN" altLang="en-US"/>
              <a:t>项目名称 </a:t>
            </a:r>
            <a:endParaRPr lang="zh-CN" altLang="en-US"/>
          </a:p>
        </p:txBody>
      </p:sp>
      <p:sp>
        <p:nvSpPr>
          <p:cNvPr id="3" name="矩形 2"/>
          <p:cNvSpPr/>
          <p:nvPr/>
        </p:nvSpPr>
        <p:spPr>
          <a:xfrm>
            <a:off x="0" y="-16510"/>
            <a:ext cx="12192000" cy="1625600"/>
          </a:xfrm>
          <a:prstGeom prst="rect">
            <a:avLst/>
          </a:prstGeom>
          <a:solidFill>
            <a:srgbClr val="22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35305" y="327660"/>
            <a:ext cx="2268855" cy="706755"/>
          </a:xfrm>
          <a:prstGeom prst="rect">
            <a:avLst/>
          </a:prstGeom>
          <a:noFill/>
        </p:spPr>
        <p:txBody>
          <a:bodyPr wrap="square" rtlCol="0">
            <a:spAutoFit/>
          </a:bodyPr>
          <a:p>
            <a:r>
              <a:rPr lang="zh-CN" altLang="en-US" sz="4000"/>
              <a:t>项目名称：</a:t>
            </a:r>
            <a:endParaRPr lang="zh-CN" altLang="en-US" sz="4000"/>
          </a:p>
        </p:txBody>
      </p:sp>
      <p:sp>
        <p:nvSpPr>
          <p:cNvPr id="5" name="文本框 4"/>
          <p:cNvSpPr txBox="1"/>
          <p:nvPr/>
        </p:nvSpPr>
        <p:spPr>
          <a:xfrm>
            <a:off x="810895" y="2880360"/>
            <a:ext cx="1373505" cy="368300"/>
          </a:xfrm>
          <a:prstGeom prst="rect">
            <a:avLst/>
          </a:prstGeom>
          <a:noFill/>
        </p:spPr>
        <p:txBody>
          <a:bodyPr wrap="square" rtlCol="0">
            <a:spAutoFit/>
          </a:bodyPr>
          <a:p>
            <a:r>
              <a:rPr lang="zh-CN" altLang="en-US"/>
              <a:t>开发环境：</a:t>
            </a:r>
            <a:endParaRPr lang="zh-CN" altLang="en-US"/>
          </a:p>
        </p:txBody>
      </p:sp>
      <p:sp>
        <p:nvSpPr>
          <p:cNvPr id="6" name="文本框 5"/>
          <p:cNvSpPr txBox="1"/>
          <p:nvPr/>
        </p:nvSpPr>
        <p:spPr>
          <a:xfrm>
            <a:off x="811530" y="3717925"/>
            <a:ext cx="1373505" cy="368300"/>
          </a:xfrm>
          <a:prstGeom prst="rect">
            <a:avLst/>
          </a:prstGeom>
          <a:noFill/>
        </p:spPr>
        <p:txBody>
          <a:bodyPr wrap="square" rtlCol="0">
            <a:spAutoFit/>
          </a:bodyPr>
          <a:p>
            <a:r>
              <a:rPr lang="zh-CN" altLang="en-US"/>
              <a:t>担任职责：</a:t>
            </a:r>
            <a:endParaRPr lang="zh-CN" altLang="en-US"/>
          </a:p>
        </p:txBody>
      </p:sp>
      <p:sp>
        <p:nvSpPr>
          <p:cNvPr id="7" name="文本框 6"/>
          <p:cNvSpPr txBox="1"/>
          <p:nvPr/>
        </p:nvSpPr>
        <p:spPr>
          <a:xfrm>
            <a:off x="720090" y="4455160"/>
            <a:ext cx="1373505" cy="368300"/>
          </a:xfrm>
          <a:prstGeom prst="rect">
            <a:avLst/>
          </a:prstGeom>
          <a:noFill/>
        </p:spPr>
        <p:txBody>
          <a:bodyPr wrap="square" rtlCol="0">
            <a:spAutoFit/>
          </a:bodyPr>
          <a:p>
            <a:r>
              <a:rPr lang="zh-CN" altLang="en-US"/>
              <a:t>感想体会：</a:t>
            </a:r>
            <a:endParaRPr lang="zh-CN" altLang="en-US"/>
          </a:p>
        </p:txBody>
      </p:sp>
      <p:sp>
        <p:nvSpPr>
          <p:cNvPr id="8" name="文本框 7"/>
          <p:cNvSpPr txBox="1"/>
          <p:nvPr/>
        </p:nvSpPr>
        <p:spPr>
          <a:xfrm>
            <a:off x="3144520" y="327660"/>
            <a:ext cx="8554720" cy="706755"/>
          </a:xfrm>
          <a:prstGeom prst="rect">
            <a:avLst/>
          </a:prstGeom>
          <a:noFill/>
        </p:spPr>
        <p:txBody>
          <a:bodyPr wrap="square" rtlCol="0">
            <a:spAutoFit/>
          </a:bodyPr>
          <a:p>
            <a:r>
              <a:rPr lang="zh-CN" altLang="en-US" sz="4000"/>
              <a:t>IM即时通讯系统</a:t>
            </a:r>
            <a:endParaRPr lang="zh-CN" altLang="en-US" sz="4000"/>
          </a:p>
        </p:txBody>
      </p:sp>
      <p:sp>
        <p:nvSpPr>
          <p:cNvPr id="9" name="文本框 8"/>
          <p:cNvSpPr txBox="1"/>
          <p:nvPr/>
        </p:nvSpPr>
        <p:spPr>
          <a:xfrm>
            <a:off x="2184400" y="2880360"/>
            <a:ext cx="7787640" cy="368300"/>
          </a:xfrm>
          <a:prstGeom prst="rect">
            <a:avLst/>
          </a:prstGeom>
          <a:noFill/>
        </p:spPr>
        <p:txBody>
          <a:bodyPr wrap="square" rtlCol="0">
            <a:spAutoFit/>
          </a:bodyPr>
          <a:p>
            <a:r>
              <a:rPr lang="zh-CN" altLang="en-US"/>
              <a:t>前端</a:t>
            </a:r>
            <a:r>
              <a:rPr lang="en-US" altLang="zh-CN"/>
              <a:t>Android </a:t>
            </a:r>
            <a:r>
              <a:rPr lang="zh-CN" altLang="en-US"/>
              <a:t>后端</a:t>
            </a:r>
            <a:r>
              <a:rPr lang="en-US" altLang="zh-CN"/>
              <a:t>golang </a:t>
            </a:r>
            <a:r>
              <a:rPr lang="zh-CN" altLang="en-US"/>
              <a:t>数据库</a:t>
            </a:r>
            <a:r>
              <a:rPr lang="en-US" altLang="zh-CN"/>
              <a:t>MySQL</a:t>
            </a:r>
            <a:endParaRPr lang="en-US" altLang="zh-CN"/>
          </a:p>
        </p:txBody>
      </p:sp>
      <p:sp>
        <p:nvSpPr>
          <p:cNvPr id="10" name="文本框 9"/>
          <p:cNvSpPr txBox="1"/>
          <p:nvPr/>
        </p:nvSpPr>
        <p:spPr>
          <a:xfrm>
            <a:off x="2185035" y="3717925"/>
            <a:ext cx="7788275" cy="368300"/>
          </a:xfrm>
          <a:prstGeom prst="rect">
            <a:avLst/>
          </a:prstGeom>
          <a:noFill/>
        </p:spPr>
        <p:txBody>
          <a:bodyPr wrap="square" rtlCol="0">
            <a:spAutoFit/>
          </a:bodyPr>
          <a:p>
            <a:r>
              <a:rPr lang="zh-CN" altLang="en-US"/>
              <a:t>整个系统的开发兼设计</a:t>
            </a:r>
            <a:endParaRPr lang="zh-CN" altLang="en-US"/>
          </a:p>
        </p:txBody>
      </p:sp>
      <p:sp>
        <p:nvSpPr>
          <p:cNvPr id="11" name="文本框 10"/>
          <p:cNvSpPr txBox="1"/>
          <p:nvPr/>
        </p:nvSpPr>
        <p:spPr>
          <a:xfrm>
            <a:off x="2093595" y="4455160"/>
            <a:ext cx="7788275" cy="922020"/>
          </a:xfrm>
          <a:prstGeom prst="rect">
            <a:avLst/>
          </a:prstGeom>
          <a:noFill/>
        </p:spPr>
        <p:txBody>
          <a:bodyPr wrap="square" rtlCol="0">
            <a:spAutoFit/>
          </a:bodyPr>
          <a:p>
            <a:r>
              <a:rPr lang="zh-CN" altLang="en-US"/>
              <a:t>我学会了文件系统的设计与实现，静态文件服务器的搭建，以及对</a:t>
            </a:r>
            <a:r>
              <a:rPr lang="en-US" altLang="zh-CN"/>
              <a:t>okhttp</a:t>
            </a:r>
            <a:r>
              <a:rPr lang="zh-CN" altLang="en-US"/>
              <a:t>的使用，另外让我对安卓的回调机制有一定的了解。还有就是心跳机制的设定，以及粘包问题的解决。</a:t>
            </a:r>
            <a:endParaRPr lang="zh-CN" altLang="en-US"/>
          </a:p>
        </p:txBody>
      </p:sp>
      <p:sp>
        <p:nvSpPr>
          <p:cNvPr id="14" name="文本框 13"/>
          <p:cNvSpPr txBox="1"/>
          <p:nvPr/>
        </p:nvSpPr>
        <p:spPr>
          <a:xfrm>
            <a:off x="793115" y="1865630"/>
            <a:ext cx="1373505" cy="368300"/>
          </a:xfrm>
          <a:prstGeom prst="rect">
            <a:avLst/>
          </a:prstGeom>
          <a:noFill/>
        </p:spPr>
        <p:txBody>
          <a:bodyPr wrap="square" rtlCol="0">
            <a:spAutoFit/>
          </a:bodyPr>
          <a:p>
            <a:r>
              <a:rPr lang="zh-CN" altLang="en-US"/>
              <a:t>项目介绍：</a:t>
            </a:r>
            <a:endParaRPr lang="zh-CN" altLang="en-US"/>
          </a:p>
        </p:txBody>
      </p:sp>
      <p:sp>
        <p:nvSpPr>
          <p:cNvPr id="15" name="文本框 14"/>
          <p:cNvSpPr txBox="1"/>
          <p:nvPr/>
        </p:nvSpPr>
        <p:spPr>
          <a:xfrm>
            <a:off x="2184400" y="1865630"/>
            <a:ext cx="7787640" cy="922020"/>
          </a:xfrm>
          <a:prstGeom prst="rect">
            <a:avLst/>
          </a:prstGeom>
          <a:noFill/>
        </p:spPr>
        <p:txBody>
          <a:bodyPr wrap="square" rtlCol="0">
            <a:spAutoFit/>
          </a:bodyPr>
          <a:p>
            <a:r>
              <a:rPr lang="zh-CN"/>
              <a:t>本系统是一个即时通讯系统，通过注册就可以使用该软件，还有多人聊天，发文件，加好友等功能。</a:t>
            </a:r>
            <a:endParaRPr lang="zh-CN"/>
          </a:p>
          <a:p>
            <a:r>
              <a:rPr lang="zh-CN"/>
              <a:t>注：该软件为考核，最后没有正式使用</a:t>
            </a:r>
            <a:endParaRPr 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2405</Words>
  <Application>WPS 演示</Application>
  <PresentationFormat>宽屏</PresentationFormat>
  <Paragraphs>231</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Arial Black</vt:lpstr>
      <vt:lpstr>楷体</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l630-06s</dc:creator>
  <cp:lastModifiedBy>87598</cp:lastModifiedBy>
  <cp:revision>49</cp:revision>
  <dcterms:created xsi:type="dcterms:W3CDTF">2014-03-04T14:02:00Z</dcterms:created>
  <dcterms:modified xsi:type="dcterms:W3CDTF">2018-03-01T11:23:36Z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